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3" roundtripDataSignature="AMtx7mifvaJSjOKC/tITQ94xXqwno+Xa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E70B78-3E9E-48A1-85FA-665406D82EE1}">
  <a:tblStyle styleId="{F4E70B78-3E9E-48A1-85FA-665406D82EE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FC7C28E-5235-475D-BFDA-E05B67327FD0}"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https://www.ryse.energy/3kw-wind-turbines/#iLightbox[gallery_image_1]/11</a:t>
            </a:r>
            <a:endParaRPr/>
          </a:p>
        </p:txBody>
      </p:sp>
      <p:sp>
        <p:nvSpPr>
          <p:cNvPr id="52" name="Google Shape;5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6e897a4b64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16e897a4b64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50097236e2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50097236e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50097236e2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50097236e2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6d3e49b930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6d3e49b930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0097236e2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50097236e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50097236e2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150097236e2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7b0022ea1d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17b0022ea1d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0097236e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150097236e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0097236e2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50097236e2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5d998551c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5d998551c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f12760f1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15f12760f1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609005e97c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609005e97c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50fb8fde2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https://www.ryse.energy/3kw-wind-turbines/#iLightbox[gallery_image_1]/11</a:t>
            </a:r>
            <a:endParaRPr/>
          </a:p>
        </p:txBody>
      </p:sp>
      <p:sp>
        <p:nvSpPr>
          <p:cNvPr id="241" name="Google Shape;241;g150fb8fde24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 name="Google Shape;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5b007747bc_0_19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5b007747bc_0_19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e8dc118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11e8dc118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79fe35cf3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79fe35cf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7a7920c51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7a7920c51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50097236e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50097236e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0097236e2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150097236e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0"/>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2"/>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12"/>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3"/>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4"/>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4"/>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5"/>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5"/>
          <p:cNvSpPr/>
          <p:nvPr>
            <p:ph idx="2" type="pic"/>
          </p:nvPr>
        </p:nvSpPr>
        <p:spPr>
          <a:xfrm>
            <a:off x="3200400" y="1196430"/>
            <a:ext cx="5486400" cy="4850287"/>
          </a:xfrm>
          <a:prstGeom prst="rect">
            <a:avLst/>
          </a:prstGeom>
          <a:noFill/>
          <a:ln>
            <a:noFill/>
          </a:ln>
        </p:spPr>
      </p:sp>
      <p:sp>
        <p:nvSpPr>
          <p:cNvPr id="46" name="Google Shape;46;p15"/>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500425" y="1631100"/>
            <a:ext cx="5392800" cy="1603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3240"/>
              <a:buFont typeface="Arial"/>
              <a:buNone/>
            </a:pPr>
            <a:r>
              <a:rPr lang="en-US" sz="3540"/>
              <a:t>Team 7: </a:t>
            </a:r>
            <a:endParaRPr sz="3540"/>
          </a:p>
          <a:p>
            <a:pPr indent="0" lvl="0" marL="0" rtl="0" algn="r">
              <a:lnSpc>
                <a:spcPct val="100000"/>
              </a:lnSpc>
              <a:spcBef>
                <a:spcPts val="0"/>
              </a:spcBef>
              <a:spcAft>
                <a:spcPts val="0"/>
              </a:spcAft>
              <a:buClr>
                <a:schemeClr val="lt1"/>
              </a:buClr>
              <a:buSzPts val="3240"/>
              <a:buFont typeface="Arial"/>
              <a:buNone/>
            </a:pPr>
            <a:r>
              <a:rPr lang="en-US" sz="3540"/>
              <a:t>Wind-Powered Building</a:t>
            </a:r>
            <a:endParaRPr sz="3540"/>
          </a:p>
        </p:txBody>
      </p:sp>
      <p:pic>
        <p:nvPicPr>
          <p:cNvPr descr="DLCOE_logo_HWHT.png" id="55" name="Google Shape;55;p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56" name="Google Shape;56;p1"/>
          <p:cNvSpPr txBox="1"/>
          <p:nvPr>
            <p:ph type="ctrTitle"/>
          </p:nvPr>
        </p:nvSpPr>
        <p:spPr>
          <a:xfrm>
            <a:off x="2471725" y="4388600"/>
            <a:ext cx="6421500" cy="12693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3240"/>
              <a:buFont typeface="Arial"/>
              <a:buNone/>
            </a:pPr>
            <a:r>
              <a:rPr lang="en-US" sz="3140"/>
              <a:t>Team Members:</a:t>
            </a:r>
            <a:endParaRPr sz="3140"/>
          </a:p>
          <a:p>
            <a:pPr indent="0" lvl="0" marL="0" rtl="0" algn="r">
              <a:lnSpc>
                <a:spcPct val="100000"/>
              </a:lnSpc>
              <a:spcBef>
                <a:spcPts val="0"/>
              </a:spcBef>
              <a:spcAft>
                <a:spcPts val="0"/>
              </a:spcAft>
              <a:buClr>
                <a:schemeClr val="lt1"/>
              </a:buClr>
              <a:buSzPts val="3240"/>
              <a:buFont typeface="Arial"/>
              <a:buNone/>
            </a:pPr>
            <a:r>
              <a:rPr lang="en-US" sz="3140"/>
              <a:t>Colton, Reginald, Maxwell, Peter</a:t>
            </a:r>
            <a:endParaRPr sz="3140"/>
          </a:p>
        </p:txBody>
      </p:sp>
      <p:sp>
        <p:nvSpPr>
          <p:cNvPr id="57" name="Google Shape;57;p1"/>
          <p:cNvSpPr txBox="1"/>
          <p:nvPr>
            <p:ph type="ctrTitle"/>
          </p:nvPr>
        </p:nvSpPr>
        <p:spPr>
          <a:xfrm>
            <a:off x="128425" y="5657900"/>
            <a:ext cx="8764800" cy="110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Arial"/>
              <a:buNone/>
            </a:pPr>
            <a:r>
              <a:rPr lang="en-US" sz="2740"/>
              <a:t>Sponsor: Dr. Jang     TA: Rohith Ramanujam Kumar</a:t>
            </a:r>
            <a:endParaRPr sz="2740"/>
          </a:p>
        </p:txBody>
      </p:sp>
      <p:sp>
        <p:nvSpPr>
          <p:cNvPr id="58" name="Google Shape;58;p1"/>
          <p:cNvSpPr/>
          <p:nvPr/>
        </p:nvSpPr>
        <p:spPr>
          <a:xfrm>
            <a:off x="0" y="0"/>
            <a:ext cx="6111425" cy="6111425"/>
          </a:xfrm>
          <a:prstGeom prst="diagStripe">
            <a:avLst>
              <a:gd fmla="val 28990" name="adj"/>
            </a:avLst>
          </a:prstGeom>
          <a:blipFill rotWithShape="1">
            <a:blip r:embed="rId4">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 name="Google Shape;59;p1"/>
          <p:cNvSpPr txBox="1"/>
          <p:nvPr/>
        </p:nvSpPr>
        <p:spPr>
          <a:xfrm>
            <a:off x="4692625" y="3477550"/>
            <a:ext cx="4200600" cy="668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chemeClr val="lt1"/>
              </a:buClr>
              <a:buSzPts val="3240"/>
              <a:buFont typeface="Arial"/>
              <a:buNone/>
            </a:pPr>
            <a:r>
              <a:rPr b="1" lang="en-US" sz="3140">
                <a:solidFill>
                  <a:schemeClr val="lt1"/>
                </a:solidFill>
              </a:rPr>
              <a:t>5</a:t>
            </a:r>
            <a:r>
              <a:rPr b="1" i="0" lang="en-US" sz="3140" u="none" cap="none" strike="noStrike">
                <a:solidFill>
                  <a:schemeClr val="lt1"/>
                </a:solidFill>
                <a:latin typeface="Arial"/>
                <a:ea typeface="Arial"/>
                <a:cs typeface="Arial"/>
                <a:sym typeface="Arial"/>
              </a:rPr>
              <a:t>th Status Update</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6e897a4b64_1_6"/>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Switch Controller Subsystem</a:t>
            </a:r>
            <a:endParaRPr/>
          </a:p>
          <a:p>
            <a:pPr indent="0" lvl="0" marL="0" rtl="0" algn="ctr">
              <a:lnSpc>
                <a:spcPct val="100000"/>
              </a:lnSpc>
              <a:spcBef>
                <a:spcPts val="0"/>
              </a:spcBef>
              <a:spcAft>
                <a:spcPts val="0"/>
              </a:spcAft>
              <a:buSzPts val="3200"/>
              <a:buNone/>
            </a:pPr>
            <a:r>
              <a:rPr lang="en-US" sz="1900"/>
              <a:t>Owner: Peter Zha</a:t>
            </a:r>
            <a:endParaRPr sz="1900"/>
          </a:p>
        </p:txBody>
      </p:sp>
      <p:sp>
        <p:nvSpPr>
          <p:cNvPr id="165" name="Google Shape;165;g16e897a4b64_1_6"/>
          <p:cNvSpPr txBox="1"/>
          <p:nvPr/>
        </p:nvSpPr>
        <p:spPr>
          <a:xfrm>
            <a:off x="2712300" y="5785850"/>
            <a:ext cx="371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800"/>
              <a:buFont typeface="Arial"/>
              <a:buNone/>
            </a:pPr>
            <a:r>
              <a:rPr lang="en-US" sz="2000">
                <a:solidFill>
                  <a:schemeClr val="dk1"/>
                </a:solidFill>
              </a:rPr>
              <a:t>Current vs Input Voltage</a:t>
            </a:r>
            <a:endParaRPr sz="2000">
              <a:solidFill>
                <a:schemeClr val="dk1"/>
              </a:solidFill>
            </a:endParaRPr>
          </a:p>
          <a:p>
            <a:pPr indent="0" lvl="0" marL="0" marR="0" rtl="0" algn="ctr">
              <a:lnSpc>
                <a:spcPct val="100000"/>
              </a:lnSpc>
              <a:spcBef>
                <a:spcPts val="0"/>
              </a:spcBef>
              <a:spcAft>
                <a:spcPts val="0"/>
              </a:spcAft>
              <a:buClr>
                <a:schemeClr val="dk1"/>
              </a:buClr>
              <a:buSzPts val="1800"/>
              <a:buFont typeface="Arial"/>
              <a:buNone/>
            </a:pPr>
            <a:r>
              <a:rPr lang="en-US" sz="2000">
                <a:solidFill>
                  <a:schemeClr val="dk1"/>
                </a:solidFill>
              </a:rPr>
              <a:t>Circuit Resistance value: 0.07 Ohm</a:t>
            </a:r>
            <a:endParaRPr sz="2000">
              <a:solidFill>
                <a:schemeClr val="dk1"/>
              </a:solidFill>
            </a:endParaRPr>
          </a:p>
        </p:txBody>
      </p:sp>
      <p:pic>
        <p:nvPicPr>
          <p:cNvPr id="166" name="Google Shape;166;g16e897a4b64_1_6"/>
          <p:cNvPicPr preferRelativeResize="0"/>
          <p:nvPr/>
        </p:nvPicPr>
        <p:blipFill>
          <a:blip r:embed="rId3">
            <a:alphaModFix/>
          </a:blip>
          <a:stretch>
            <a:fillRect/>
          </a:stretch>
        </p:blipFill>
        <p:spPr>
          <a:xfrm>
            <a:off x="1785463" y="2283674"/>
            <a:ext cx="5573080" cy="33497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50097236e2_0_34"/>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Inversion and Conversion Subsystem</a:t>
            </a:r>
            <a:endParaRPr/>
          </a:p>
          <a:p>
            <a:pPr indent="0" lvl="0" marL="0" rtl="0" algn="ctr">
              <a:lnSpc>
                <a:spcPct val="100000"/>
              </a:lnSpc>
              <a:spcBef>
                <a:spcPts val="0"/>
              </a:spcBef>
              <a:spcAft>
                <a:spcPts val="0"/>
              </a:spcAft>
              <a:buSzPts val="3200"/>
              <a:buNone/>
            </a:pPr>
            <a:r>
              <a:rPr lang="en-US" sz="1900"/>
              <a:t>Owner: Reginald Sampson</a:t>
            </a:r>
            <a:endParaRPr sz="1900"/>
          </a:p>
        </p:txBody>
      </p:sp>
      <p:graphicFrame>
        <p:nvGraphicFramePr>
          <p:cNvPr id="172" name="Google Shape;172;g150097236e2_0_34"/>
          <p:cNvGraphicFramePr/>
          <p:nvPr/>
        </p:nvGraphicFramePr>
        <p:xfrm>
          <a:off x="710750" y="2174700"/>
          <a:ext cx="3000000" cy="3000000"/>
        </p:xfrm>
        <a:graphic>
          <a:graphicData uri="http://schemas.openxmlformats.org/drawingml/2006/table">
            <a:tbl>
              <a:tblPr>
                <a:noFill/>
                <a:tableStyleId>{F4E70B78-3E9E-48A1-85FA-665406D82EE1}</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FF0000"/>
                          </a:solidFill>
                        </a:rPr>
                        <a:t>1</a:t>
                      </a:r>
                      <a:r>
                        <a:rPr lang="en-US" sz="2000">
                          <a:solidFill>
                            <a:srgbClr val="FF0000"/>
                          </a:solidFill>
                        </a:rPr>
                        <a:t>5</a:t>
                      </a:r>
                      <a:r>
                        <a:rPr lang="en-US" sz="2000" u="none" cap="none" strike="noStrike">
                          <a:solidFill>
                            <a:srgbClr val="FF0000"/>
                          </a:solidFill>
                        </a:rPr>
                        <a:t>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solidFill>
                            <a:schemeClr val="dk1"/>
                          </a:solidFill>
                        </a:rPr>
                        <a:t>Validated with Peter’s switch controller subsystem</a:t>
                      </a:r>
                      <a:endParaRPr sz="2000" u="none" cap="none" strike="noStrike"/>
                    </a:p>
                    <a:p>
                      <a:pPr indent="-355600" lvl="0" marL="457200" marR="0" rtl="0" algn="l">
                        <a:lnSpc>
                          <a:spcPct val="100000"/>
                        </a:lnSpc>
                        <a:spcBef>
                          <a:spcPts val="1000"/>
                        </a:spcBef>
                        <a:spcAft>
                          <a:spcPts val="1000"/>
                        </a:spcAft>
                        <a:buClr>
                          <a:srgbClr val="000000"/>
                        </a:buClr>
                        <a:buSzPts val="2000"/>
                        <a:buFont typeface="Arial"/>
                        <a:buChar char="●"/>
                      </a:pPr>
                      <a:r>
                        <a:rPr lang="en-US" sz="2000"/>
                        <a:t>Tested PCBs with battery supply (individually and </a:t>
                      </a:r>
                      <a:r>
                        <a:rPr lang="en-US" sz="2000"/>
                        <a:t>integrated</a:t>
                      </a:r>
                      <a:r>
                        <a:rPr lang="en-US" sz="2000"/>
                        <a:t>)</a:t>
                      </a:r>
                      <a:endParaRPr sz="2000" u="none" cap="none" strike="noStrike"/>
                    </a:p>
                  </a:txBody>
                  <a:tcPr marT="91425" marB="91425" marR="91425" marL="91425"/>
                </a:tc>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t>Integrate and validate with Peter and Max’s subsystem</a:t>
                      </a:r>
                      <a:endParaRPr sz="2000" u="none" cap="none" strike="noStrike"/>
                    </a:p>
                    <a:p>
                      <a:pPr indent="-355600" lvl="0" marL="457200" marR="0" rtl="0" algn="l">
                        <a:lnSpc>
                          <a:spcPct val="100000"/>
                        </a:lnSpc>
                        <a:spcBef>
                          <a:spcPts val="1000"/>
                        </a:spcBef>
                        <a:spcAft>
                          <a:spcPts val="1000"/>
                        </a:spcAft>
                        <a:buClr>
                          <a:schemeClr val="dk1"/>
                        </a:buClr>
                        <a:buSzPts val="2000"/>
                        <a:buFont typeface="Arial"/>
                        <a:buChar char="●"/>
                      </a:pPr>
                      <a:r>
                        <a:rPr lang="en-US" sz="2000"/>
                        <a:t>Validate fully </a:t>
                      </a:r>
                      <a:r>
                        <a:rPr lang="en-US" sz="2000"/>
                        <a:t>integrated system</a:t>
                      </a:r>
                      <a:endParaRPr sz="2000" u="none" cap="none" strike="noStrike">
                        <a:solidFill>
                          <a:schemeClr val="dk1"/>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50097236e2_0_54"/>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Inversion and Conversion Subsystem</a:t>
            </a:r>
            <a:endParaRPr/>
          </a:p>
          <a:p>
            <a:pPr indent="0" lvl="0" marL="0" rtl="0" algn="ctr">
              <a:lnSpc>
                <a:spcPct val="100000"/>
              </a:lnSpc>
              <a:spcBef>
                <a:spcPts val="0"/>
              </a:spcBef>
              <a:spcAft>
                <a:spcPts val="0"/>
              </a:spcAft>
              <a:buSzPts val="3200"/>
              <a:buNone/>
            </a:pPr>
            <a:r>
              <a:rPr lang="en-US" sz="1900"/>
              <a:t>Owner: Reginald Sampson</a:t>
            </a:r>
            <a:endParaRPr sz="1900"/>
          </a:p>
        </p:txBody>
      </p:sp>
      <p:sp>
        <p:nvSpPr>
          <p:cNvPr id="178" name="Google Shape;178;g150097236e2_0_54"/>
          <p:cNvSpPr txBox="1"/>
          <p:nvPr/>
        </p:nvSpPr>
        <p:spPr>
          <a:xfrm>
            <a:off x="1419899" y="2189050"/>
            <a:ext cx="6304200" cy="8004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SzPts val="2000"/>
              <a:buChar char="●"/>
            </a:pPr>
            <a:r>
              <a:rPr lang="en-US" sz="2000"/>
              <a:t>Integration of Switch Controller subsystem and Inversion and Conversion subsystem</a:t>
            </a:r>
            <a:endParaRPr i="0" sz="2000" u="none" cap="none" strike="noStrike">
              <a:solidFill>
                <a:srgbClr val="000000"/>
              </a:solidFill>
            </a:endParaRPr>
          </a:p>
        </p:txBody>
      </p:sp>
      <p:pic>
        <p:nvPicPr>
          <p:cNvPr id="179" name="Google Shape;179;g150097236e2_0_54"/>
          <p:cNvPicPr preferRelativeResize="0"/>
          <p:nvPr/>
        </p:nvPicPr>
        <p:blipFill rotWithShape="1">
          <a:blip r:embed="rId3">
            <a:alphaModFix/>
          </a:blip>
          <a:srcRect b="19134" l="22286" r="12566" t="50846"/>
          <a:stretch/>
        </p:blipFill>
        <p:spPr>
          <a:xfrm>
            <a:off x="248262" y="3177250"/>
            <a:ext cx="8647476" cy="2988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6d3e49b930_2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Arial"/>
              <a:buNone/>
            </a:pPr>
            <a:r>
              <a:rPr lang="en-US"/>
              <a:t>Inversion and Conversion Subsystem</a:t>
            </a:r>
            <a:endParaRPr/>
          </a:p>
          <a:p>
            <a:pPr indent="0" lvl="0" marL="0" rtl="0" algn="ctr">
              <a:lnSpc>
                <a:spcPct val="100000"/>
              </a:lnSpc>
              <a:spcBef>
                <a:spcPts val="0"/>
              </a:spcBef>
              <a:spcAft>
                <a:spcPts val="0"/>
              </a:spcAft>
              <a:buClr>
                <a:schemeClr val="dk1"/>
              </a:buClr>
              <a:buSzPct val="168421"/>
              <a:buFont typeface="Arial"/>
              <a:buNone/>
            </a:pPr>
            <a:r>
              <a:rPr lang="en-US" sz="1900"/>
              <a:t>Owner: Reginald Sampson</a:t>
            </a:r>
            <a:endParaRPr/>
          </a:p>
        </p:txBody>
      </p:sp>
      <p:sp>
        <p:nvSpPr>
          <p:cNvPr id="185" name="Google Shape;185;g16d3e49b930_2_0"/>
          <p:cNvSpPr txBox="1"/>
          <p:nvPr>
            <p:ph idx="1" type="body"/>
          </p:nvPr>
        </p:nvSpPr>
        <p:spPr>
          <a:xfrm>
            <a:off x="6085000" y="2103650"/>
            <a:ext cx="3149100" cy="4042800"/>
          </a:xfrm>
          <a:prstGeom prst="rect">
            <a:avLst/>
          </a:prstGeom>
          <a:noFill/>
          <a:ln>
            <a:noFill/>
          </a:ln>
        </p:spPr>
        <p:txBody>
          <a:bodyPr anchorCtr="0" anchor="t" bIns="45700" lIns="91425" spcFirstLastPara="1" rIns="91425" wrap="square" tIns="45700">
            <a:normAutofit/>
          </a:bodyPr>
          <a:lstStyle/>
          <a:p>
            <a:pPr indent="-355600" lvl="0" marL="457200" rtl="0" algn="l">
              <a:lnSpc>
                <a:spcPct val="100000"/>
              </a:lnSpc>
              <a:spcBef>
                <a:spcPts val="360"/>
              </a:spcBef>
              <a:spcAft>
                <a:spcPts val="0"/>
              </a:spcAft>
              <a:buSzPts val="2000"/>
              <a:buChar char="●"/>
            </a:pPr>
            <a:r>
              <a:rPr lang="en-US" sz="2000"/>
              <a:t>50% of total battery capacity used</a:t>
            </a:r>
            <a:endParaRPr sz="1800"/>
          </a:p>
          <a:p>
            <a:pPr indent="-355600" lvl="1" marL="914400" rtl="0" algn="l">
              <a:lnSpc>
                <a:spcPct val="100000"/>
              </a:lnSpc>
              <a:spcBef>
                <a:spcPts val="0"/>
              </a:spcBef>
              <a:spcAft>
                <a:spcPts val="0"/>
              </a:spcAft>
              <a:buSzPts val="2000"/>
              <a:buChar char="○"/>
            </a:pPr>
            <a:r>
              <a:rPr lang="en-US" sz="2000"/>
              <a:t>3.6 Ah capacity</a:t>
            </a:r>
            <a:endParaRPr sz="1800"/>
          </a:p>
          <a:p>
            <a:pPr indent="-355600" lvl="0" marL="457200" rtl="0" algn="l">
              <a:lnSpc>
                <a:spcPct val="100000"/>
              </a:lnSpc>
              <a:spcBef>
                <a:spcPts val="0"/>
              </a:spcBef>
              <a:spcAft>
                <a:spcPts val="0"/>
              </a:spcAft>
              <a:buSzPts val="2000"/>
              <a:buChar char="●"/>
            </a:pPr>
            <a:r>
              <a:rPr lang="en-US" sz="2000"/>
              <a:t>Sum of current draw from LEDs and varying outlet loads</a:t>
            </a:r>
            <a:endParaRPr sz="2000"/>
          </a:p>
          <a:p>
            <a:pPr indent="-355600" lvl="1" marL="914400" rtl="0" algn="l">
              <a:lnSpc>
                <a:spcPct val="100000"/>
              </a:lnSpc>
              <a:spcBef>
                <a:spcPts val="0"/>
              </a:spcBef>
              <a:spcAft>
                <a:spcPts val="0"/>
              </a:spcAft>
              <a:buSzPts val="2000"/>
              <a:buChar char="○"/>
            </a:pPr>
            <a:r>
              <a:rPr lang="en-US" sz="2000"/>
              <a:t>Switch Controller subsystem added</a:t>
            </a:r>
            <a:endParaRPr sz="2000"/>
          </a:p>
          <a:p>
            <a:pPr indent="-355600" lvl="0" marL="457200" rtl="0" algn="l">
              <a:lnSpc>
                <a:spcPct val="100000"/>
              </a:lnSpc>
              <a:spcBef>
                <a:spcPts val="0"/>
              </a:spcBef>
              <a:spcAft>
                <a:spcPts val="0"/>
              </a:spcAft>
              <a:buSzPts val="2000"/>
              <a:buChar char="●"/>
            </a:pPr>
            <a:r>
              <a:rPr lang="en-US" sz="2000"/>
              <a:t>Current draw of the loads found at 12.6VDC input</a:t>
            </a:r>
            <a:endParaRPr sz="2000"/>
          </a:p>
        </p:txBody>
      </p:sp>
      <p:pic>
        <p:nvPicPr>
          <p:cNvPr id="186" name="Google Shape;186;g16d3e49b930_2_0"/>
          <p:cNvPicPr preferRelativeResize="0"/>
          <p:nvPr/>
        </p:nvPicPr>
        <p:blipFill>
          <a:blip r:embed="rId3">
            <a:alphaModFix/>
          </a:blip>
          <a:stretch>
            <a:fillRect/>
          </a:stretch>
        </p:blipFill>
        <p:spPr>
          <a:xfrm>
            <a:off x="0" y="2103641"/>
            <a:ext cx="6201725" cy="37230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50097236e2_0_3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 Subsystem</a:t>
            </a:r>
            <a:endParaRPr/>
          </a:p>
          <a:p>
            <a:pPr indent="0" lvl="0" marL="0" rtl="0" algn="ctr">
              <a:lnSpc>
                <a:spcPct val="100000"/>
              </a:lnSpc>
              <a:spcBef>
                <a:spcPts val="0"/>
              </a:spcBef>
              <a:spcAft>
                <a:spcPts val="0"/>
              </a:spcAft>
              <a:buSzPts val="3200"/>
              <a:buNone/>
            </a:pPr>
            <a:r>
              <a:rPr lang="en-US" sz="1900"/>
              <a:t>Owner: Maxwell Chen</a:t>
            </a:r>
            <a:endParaRPr sz="1900"/>
          </a:p>
        </p:txBody>
      </p:sp>
      <p:graphicFrame>
        <p:nvGraphicFramePr>
          <p:cNvPr id="192" name="Google Shape;192;g150097236e2_0_39"/>
          <p:cNvGraphicFramePr/>
          <p:nvPr/>
        </p:nvGraphicFramePr>
        <p:xfrm>
          <a:off x="710750" y="2174700"/>
          <a:ext cx="3000000" cy="3000000"/>
        </p:xfrm>
        <a:graphic>
          <a:graphicData uri="http://schemas.openxmlformats.org/drawingml/2006/table">
            <a:tbl>
              <a:tblPr>
                <a:noFill/>
                <a:tableStyleId>{F4E70B78-3E9E-48A1-85FA-665406D82EE1}</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a:solidFill>
                            <a:srgbClr val="FF0000"/>
                          </a:solidFill>
                        </a:rPr>
                        <a:t>20</a:t>
                      </a:r>
                      <a:r>
                        <a:rPr lang="en-US" sz="2000" u="none" cap="none" strike="noStrike">
                          <a:solidFill>
                            <a:srgbClr val="FF0000"/>
                          </a:solidFill>
                        </a:rPr>
                        <a:t>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marR="0" rtl="0" algn="l">
                        <a:lnSpc>
                          <a:spcPct val="100000"/>
                        </a:lnSpc>
                        <a:spcBef>
                          <a:spcPts val="1000"/>
                        </a:spcBef>
                        <a:spcAft>
                          <a:spcPts val="0"/>
                        </a:spcAft>
                        <a:buClr>
                          <a:srgbClr val="000000"/>
                        </a:buClr>
                        <a:buSzPts val="2000"/>
                        <a:buFont typeface="Arial"/>
                        <a:buChar char="●"/>
                      </a:pPr>
                      <a:r>
                        <a:rPr lang="en-US" sz="2000"/>
                        <a:t>Put microcontroller and sensors onto a perfboard</a:t>
                      </a:r>
                      <a:endParaRPr sz="2000" u="none" cap="none" strike="noStrike"/>
                    </a:p>
                    <a:p>
                      <a:pPr indent="-355600" lvl="0" marL="457200" marR="0" rtl="0" algn="l">
                        <a:lnSpc>
                          <a:spcPct val="100000"/>
                        </a:lnSpc>
                        <a:spcBef>
                          <a:spcPts val="1000"/>
                        </a:spcBef>
                        <a:spcAft>
                          <a:spcPts val="0"/>
                        </a:spcAft>
                        <a:buClr>
                          <a:srgbClr val="000000"/>
                        </a:buClr>
                        <a:buSzPts val="2000"/>
                        <a:buFont typeface="Arial"/>
                        <a:buChar char="●"/>
                      </a:pPr>
                      <a:r>
                        <a:rPr lang="en-US" sz="2000"/>
                        <a:t>Made improvements to the website UI and added a graph to showcase the power generated and power used in the system over time</a:t>
                      </a:r>
                      <a:endParaRPr sz="2000" u="none" cap="none" strike="noStrike"/>
                    </a:p>
                  </a:txBody>
                  <a:tcPr marT="91425" marB="91425" marR="91425" marL="91425"/>
                </a:tc>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t>Fully integrate with the other subsystem</a:t>
                      </a:r>
                      <a:endParaRPr sz="2000"/>
                    </a:p>
                    <a:p>
                      <a:pPr indent="-355600" lvl="0" marL="457200" marR="0" rtl="0" algn="l">
                        <a:lnSpc>
                          <a:spcPct val="100000"/>
                        </a:lnSpc>
                        <a:spcBef>
                          <a:spcPts val="0"/>
                        </a:spcBef>
                        <a:spcAft>
                          <a:spcPts val="0"/>
                        </a:spcAft>
                        <a:buSzPts val="2000"/>
                        <a:buChar char="●"/>
                      </a:pPr>
                      <a:r>
                        <a:rPr lang="en-US" sz="2000"/>
                        <a:t>Make some adjustments to sensors as they are now on the perfboard</a:t>
                      </a:r>
                      <a:endParaRPr sz="2000"/>
                    </a:p>
                    <a:p>
                      <a:pPr indent="-355600" lvl="0" marL="457200" marR="0" rtl="0" algn="l">
                        <a:lnSpc>
                          <a:spcPct val="100000"/>
                        </a:lnSpc>
                        <a:spcBef>
                          <a:spcPts val="0"/>
                        </a:spcBef>
                        <a:spcAft>
                          <a:spcPts val="0"/>
                        </a:spcAft>
                        <a:buClr>
                          <a:srgbClr val="000000"/>
                        </a:buClr>
                        <a:buSzPts val="2000"/>
                        <a:buFont typeface="Arial"/>
                        <a:buChar char="●"/>
                      </a:pPr>
                      <a:r>
                        <a:rPr lang="en-US" sz="2000"/>
                        <a:t>Make any further improvements to the website UI with the possibility of changing it into a diagram format if time permits</a:t>
                      </a:r>
                      <a:endParaRPr sz="2000" u="none" cap="none" strike="noStrike"/>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50097236e2_0_5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 Subsystem</a:t>
            </a:r>
            <a:endParaRPr/>
          </a:p>
          <a:p>
            <a:pPr indent="0" lvl="0" marL="0" rtl="0" algn="ctr">
              <a:lnSpc>
                <a:spcPct val="100000"/>
              </a:lnSpc>
              <a:spcBef>
                <a:spcPts val="0"/>
              </a:spcBef>
              <a:spcAft>
                <a:spcPts val="0"/>
              </a:spcAft>
              <a:buSzPts val="3200"/>
              <a:buNone/>
            </a:pPr>
            <a:r>
              <a:rPr lang="en-US" sz="1900"/>
              <a:t>Owner: Maxwell Chen</a:t>
            </a:r>
            <a:endParaRPr sz="1900"/>
          </a:p>
        </p:txBody>
      </p:sp>
      <p:sp>
        <p:nvSpPr>
          <p:cNvPr id="198" name="Google Shape;198;g150097236e2_0_59"/>
          <p:cNvSpPr txBox="1"/>
          <p:nvPr>
            <p:ph idx="1" type="body"/>
          </p:nvPr>
        </p:nvSpPr>
        <p:spPr>
          <a:xfrm>
            <a:off x="457200" y="2049275"/>
            <a:ext cx="5778600" cy="4077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1000"/>
              </a:spcAft>
              <a:buNone/>
            </a:pPr>
            <a:r>
              <a:t/>
            </a:r>
            <a:endParaRPr sz="2000"/>
          </a:p>
        </p:txBody>
      </p:sp>
      <p:pic>
        <p:nvPicPr>
          <p:cNvPr id="199" name="Google Shape;199;g150097236e2_0_59"/>
          <p:cNvPicPr preferRelativeResize="0"/>
          <p:nvPr/>
        </p:nvPicPr>
        <p:blipFill>
          <a:blip r:embed="rId3">
            <a:alphaModFix/>
          </a:blip>
          <a:stretch>
            <a:fillRect/>
          </a:stretch>
        </p:blipFill>
        <p:spPr>
          <a:xfrm>
            <a:off x="0" y="2192838"/>
            <a:ext cx="4715474" cy="3789882"/>
          </a:xfrm>
          <a:prstGeom prst="rect">
            <a:avLst/>
          </a:prstGeom>
          <a:noFill/>
          <a:ln>
            <a:noFill/>
          </a:ln>
        </p:spPr>
      </p:pic>
      <p:pic>
        <p:nvPicPr>
          <p:cNvPr id="200" name="Google Shape;200;g150097236e2_0_59"/>
          <p:cNvPicPr preferRelativeResize="0"/>
          <p:nvPr/>
        </p:nvPicPr>
        <p:blipFill>
          <a:blip r:embed="rId4">
            <a:alphaModFix/>
          </a:blip>
          <a:stretch>
            <a:fillRect/>
          </a:stretch>
        </p:blipFill>
        <p:spPr>
          <a:xfrm>
            <a:off x="4715475" y="2134075"/>
            <a:ext cx="4428529" cy="39073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7b0022ea1d_0_4"/>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 Subsystem</a:t>
            </a:r>
            <a:endParaRPr/>
          </a:p>
          <a:p>
            <a:pPr indent="0" lvl="0" marL="0" rtl="0" algn="ctr">
              <a:lnSpc>
                <a:spcPct val="100000"/>
              </a:lnSpc>
              <a:spcBef>
                <a:spcPts val="0"/>
              </a:spcBef>
              <a:spcAft>
                <a:spcPts val="0"/>
              </a:spcAft>
              <a:buSzPts val="3200"/>
              <a:buNone/>
            </a:pPr>
            <a:r>
              <a:rPr lang="en-US" sz="1900"/>
              <a:t>Owner: Maxwell Chen</a:t>
            </a:r>
            <a:endParaRPr sz="1900"/>
          </a:p>
        </p:txBody>
      </p:sp>
      <p:pic>
        <p:nvPicPr>
          <p:cNvPr id="206" name="Google Shape;206;g17b0022ea1d_0_4"/>
          <p:cNvPicPr preferRelativeResize="0"/>
          <p:nvPr/>
        </p:nvPicPr>
        <p:blipFill rotWithShape="1">
          <a:blip r:embed="rId3">
            <a:alphaModFix/>
          </a:blip>
          <a:srcRect b="0" l="0" r="0" t="0"/>
          <a:stretch/>
        </p:blipFill>
        <p:spPr>
          <a:xfrm>
            <a:off x="715975" y="2131274"/>
            <a:ext cx="2545176" cy="4527026"/>
          </a:xfrm>
          <a:prstGeom prst="rect">
            <a:avLst/>
          </a:prstGeom>
          <a:noFill/>
          <a:ln>
            <a:noFill/>
          </a:ln>
        </p:spPr>
      </p:pic>
      <p:pic>
        <p:nvPicPr>
          <p:cNvPr id="207" name="Google Shape;207;g17b0022ea1d_0_4"/>
          <p:cNvPicPr preferRelativeResize="0"/>
          <p:nvPr/>
        </p:nvPicPr>
        <p:blipFill>
          <a:blip r:embed="rId4">
            <a:alphaModFix/>
          </a:blip>
          <a:stretch>
            <a:fillRect/>
          </a:stretch>
        </p:blipFill>
        <p:spPr>
          <a:xfrm>
            <a:off x="3849550" y="2131288"/>
            <a:ext cx="2545176" cy="4526999"/>
          </a:xfrm>
          <a:prstGeom prst="rect">
            <a:avLst/>
          </a:prstGeom>
          <a:noFill/>
          <a:ln>
            <a:noFill/>
          </a:ln>
        </p:spPr>
      </p:pic>
      <p:pic>
        <p:nvPicPr>
          <p:cNvPr id="208" name="Google Shape;208;g17b0022ea1d_0_4"/>
          <p:cNvPicPr preferRelativeResize="0"/>
          <p:nvPr/>
        </p:nvPicPr>
        <p:blipFill>
          <a:blip r:embed="rId5">
            <a:alphaModFix/>
          </a:blip>
          <a:stretch>
            <a:fillRect/>
          </a:stretch>
        </p:blipFill>
        <p:spPr>
          <a:xfrm>
            <a:off x="6394725" y="2131276"/>
            <a:ext cx="2545176" cy="45270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50097236e2_1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Parts Ordering Status</a:t>
            </a:r>
            <a:endParaRPr/>
          </a:p>
        </p:txBody>
      </p:sp>
      <p:graphicFrame>
        <p:nvGraphicFramePr>
          <p:cNvPr id="214" name="Google Shape;214;g150097236e2_1_0"/>
          <p:cNvGraphicFramePr/>
          <p:nvPr/>
        </p:nvGraphicFramePr>
        <p:xfrm>
          <a:off x="952500" y="2270788"/>
          <a:ext cx="3000000" cy="3000000"/>
        </p:xfrm>
        <a:graphic>
          <a:graphicData uri="http://schemas.openxmlformats.org/drawingml/2006/table">
            <a:tbl>
              <a:tblPr>
                <a:noFill/>
                <a:tableStyleId>{F4E70B78-3E9E-48A1-85FA-665406D82EE1}</a:tableStyleId>
              </a:tblPr>
              <a:tblGrid>
                <a:gridCol w="2695250"/>
                <a:gridCol w="45437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Part Description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Status(Order Approved/ Order Placed/ Part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HiLetGo Voltage Sensor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INA219 Current Sensor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Power MOSFETs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Rectifier PCB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Converter (Colton) PCB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Inverter PCB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Converter (Reggie) PCB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Switch Controller PCBs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50097236e2_1_5"/>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Execution Plan</a:t>
            </a:r>
            <a:endParaRPr/>
          </a:p>
        </p:txBody>
      </p:sp>
      <p:pic>
        <p:nvPicPr>
          <p:cNvPr id="220" name="Google Shape;220;g150097236e2_1_5"/>
          <p:cNvPicPr preferRelativeResize="0"/>
          <p:nvPr/>
        </p:nvPicPr>
        <p:blipFill>
          <a:blip r:embed="rId3">
            <a:alphaModFix/>
          </a:blip>
          <a:stretch>
            <a:fillRect/>
          </a:stretch>
        </p:blipFill>
        <p:spPr>
          <a:xfrm>
            <a:off x="186163" y="1704875"/>
            <a:ext cx="8771681" cy="5153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5d998551cc_0_0"/>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Validation Plan</a:t>
            </a:r>
            <a:endParaRPr/>
          </a:p>
        </p:txBody>
      </p:sp>
      <p:graphicFrame>
        <p:nvGraphicFramePr>
          <p:cNvPr id="226" name="Google Shape;226;g15d998551cc_0_0"/>
          <p:cNvGraphicFramePr/>
          <p:nvPr/>
        </p:nvGraphicFramePr>
        <p:xfrm>
          <a:off x="138850" y="1704875"/>
          <a:ext cx="3000000" cy="3000000"/>
        </p:xfrm>
        <a:graphic>
          <a:graphicData uri="http://schemas.openxmlformats.org/drawingml/2006/table">
            <a:tbl>
              <a:tblPr>
                <a:noFill/>
                <a:tableStyleId>{5FC7C28E-5235-475D-BFDA-E05B67327FD0}</a:tableStyleId>
              </a:tblPr>
              <a:tblGrid>
                <a:gridCol w="900000"/>
                <a:gridCol w="1592300"/>
                <a:gridCol w="2531850"/>
                <a:gridCol w="3052725"/>
                <a:gridCol w="745025"/>
              </a:tblGrid>
              <a:tr h="469575">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Responsible Engineer(s)</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Test Name</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Validation Requirements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Methodology</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Status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6808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Reggie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DC-AC Conversion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12VDC is converted to 12VAC</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DC voltage to the inverter and measure the output AC voltage before the transformer (with the transformer disconnected)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000"/>
                        <a:buFont typeface="Arial"/>
                        <a:buNone/>
                      </a:pPr>
                      <a:r>
                        <a:rPr lang="en-US" sz="1000" u="none" cap="none" strike="noStrike">
                          <a:solidFill>
                            <a:schemeClr val="dk1"/>
                          </a:solidFill>
                        </a:rPr>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6808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Reggie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Transformer Step-up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Transformer output is 120VAC given 24VAC</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DC voltage to the inverter and measure the output AC voltage of the transformer using a digital multimeter</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000"/>
                        <a:buFont typeface="Arial"/>
                        <a:buNone/>
                      </a:pPr>
                      <a:r>
                        <a:rPr lang="en-US" sz="1000" u="none" cap="none" strike="noStrike">
                          <a:solidFill>
                            <a:schemeClr val="dk1"/>
                          </a:solidFill>
                        </a:rPr>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8921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Reggie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Inverter Output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Connected outlet outputs 120VAC and powers a load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DC voltage to the inverter and measure the output AC voltage of the transformer using a digital multimeter and plug in an iphone charger to the outlet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000"/>
                        <a:buFont typeface="Arial"/>
                        <a:buNone/>
                      </a:pPr>
                      <a:r>
                        <a:rPr lang="en-US" sz="1000" u="none" cap="none" strike="noStrike">
                          <a:solidFill>
                            <a:schemeClr val="dk1"/>
                          </a:solidFill>
                        </a:rPr>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6808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Reggie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Converter with battery</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Circuit elements function properly with battery voltage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DC voltage to the converter and measure the output DC voltage before the LEDs (with LEDs disconnected)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000"/>
                        <a:buFont typeface="Arial"/>
                        <a:buNone/>
                      </a:pPr>
                      <a:r>
                        <a:rPr lang="en-US" sz="1000">
                          <a:solidFill>
                            <a:schemeClr val="dk1"/>
                          </a:solidFill>
                        </a:rPr>
                        <a:t>Completed</a:t>
                      </a:r>
                      <a:endParaRPr sz="1000">
                        <a:solidFill>
                          <a:schemeClr val="dk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4695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Reggie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Converter Output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Converter output powers LED lights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DC voltage to the converter with the LEDs connected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000"/>
                        <a:buFont typeface="Arial"/>
                        <a:buNone/>
                      </a:pPr>
                      <a:r>
                        <a:rPr lang="en-US" sz="1000" u="none" cap="none" strike="noStrike">
                          <a:solidFill>
                            <a:schemeClr val="dk1"/>
                          </a:solidFill>
                        </a:rPr>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4695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Colton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AC-DC Conversion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2-20VAC is rectified to corresponding DC with &lt; 0.1 V output ripple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3 phase AC voltages and measure corresponding output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4695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Colton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DC-DC Conversion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6-20VDC is converted to set DC voltage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various DC voltages and measure corresponding output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
        <p:nvSpPr>
          <p:cNvPr id="65" name="Google Shape;65;p2"/>
          <p:cNvSpPr txBox="1"/>
          <p:nvPr>
            <p:ph idx="1" type="body"/>
          </p:nvPr>
        </p:nvSpPr>
        <p:spPr>
          <a:xfrm>
            <a:off x="130250" y="2049275"/>
            <a:ext cx="8883600" cy="4637400"/>
          </a:xfrm>
          <a:prstGeom prst="rect">
            <a:avLst/>
          </a:prstGeom>
          <a:noFill/>
          <a:ln>
            <a:noFill/>
          </a:ln>
        </p:spPr>
        <p:txBody>
          <a:bodyPr anchorCtr="0" anchor="t" bIns="45700" lIns="91425" spcFirstLastPara="1" rIns="91425" wrap="square" tIns="45700">
            <a:normAutofit/>
          </a:bodyPr>
          <a:lstStyle/>
          <a:p>
            <a:pPr indent="-412750" lvl="0" marL="457200" rtl="0" algn="l">
              <a:lnSpc>
                <a:spcPct val="100000"/>
              </a:lnSpc>
              <a:spcBef>
                <a:spcPts val="360"/>
              </a:spcBef>
              <a:spcAft>
                <a:spcPts val="0"/>
              </a:spcAft>
              <a:buSzPts val="2900"/>
              <a:buChar char="•"/>
            </a:pPr>
            <a:r>
              <a:rPr lang="en-US" sz="2900"/>
              <a:t>Major change this week, no more wind turbine</a:t>
            </a:r>
            <a:endParaRPr sz="2900"/>
          </a:p>
          <a:p>
            <a:pPr indent="-412750" lvl="0" marL="457200" rtl="0" algn="l">
              <a:lnSpc>
                <a:spcPct val="100000"/>
              </a:lnSpc>
              <a:spcBef>
                <a:spcPts val="1000"/>
              </a:spcBef>
              <a:spcAft>
                <a:spcPts val="0"/>
              </a:spcAft>
              <a:buSzPts val="2900"/>
              <a:buChar char="•"/>
            </a:pPr>
            <a:r>
              <a:rPr lang="en-US" sz="2900"/>
              <a:t>Showcase that</a:t>
            </a:r>
            <a:r>
              <a:rPr lang="en-US" sz="2900"/>
              <a:t> local renewable power generation is </a:t>
            </a:r>
            <a:r>
              <a:rPr lang="en-US" sz="2900"/>
              <a:t>achievable </a:t>
            </a:r>
            <a:r>
              <a:rPr lang="en-US" sz="2900"/>
              <a:t>to reduce reliance on fossil fuels</a:t>
            </a:r>
            <a:endParaRPr sz="2900"/>
          </a:p>
          <a:p>
            <a:pPr indent="-412750" lvl="0" marL="457200" rtl="0" algn="l">
              <a:lnSpc>
                <a:spcPct val="100000"/>
              </a:lnSpc>
              <a:spcBef>
                <a:spcPts val="1000"/>
              </a:spcBef>
              <a:spcAft>
                <a:spcPts val="1000"/>
              </a:spcAft>
              <a:buSzPts val="2900"/>
              <a:buChar char="•"/>
            </a:pPr>
            <a:r>
              <a:rPr lang="en-US" sz="2900"/>
              <a:t>Using an AC power source to capture energy, store it in batteries, and power AC and DC loads</a:t>
            </a:r>
            <a:endParaRPr sz="2900"/>
          </a:p>
        </p:txBody>
      </p:sp>
      <p:pic>
        <p:nvPicPr>
          <p:cNvPr id="66" name="Google Shape;66;p2"/>
          <p:cNvPicPr preferRelativeResize="0"/>
          <p:nvPr/>
        </p:nvPicPr>
        <p:blipFill rotWithShape="1">
          <a:blip r:embed="rId3">
            <a:alphaModFix/>
          </a:blip>
          <a:srcRect b="7806" l="0" r="0" t="12502"/>
          <a:stretch/>
        </p:blipFill>
        <p:spPr>
          <a:xfrm>
            <a:off x="258075" y="4577050"/>
            <a:ext cx="8627951" cy="2280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5f12760f15_0_3"/>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Validation Plan</a:t>
            </a:r>
            <a:endParaRPr/>
          </a:p>
        </p:txBody>
      </p:sp>
      <p:graphicFrame>
        <p:nvGraphicFramePr>
          <p:cNvPr id="232" name="Google Shape;232;g15f12760f15_0_3"/>
          <p:cNvGraphicFramePr/>
          <p:nvPr/>
        </p:nvGraphicFramePr>
        <p:xfrm>
          <a:off x="142525" y="1704875"/>
          <a:ext cx="3000000" cy="3000000"/>
        </p:xfrm>
        <a:graphic>
          <a:graphicData uri="http://schemas.openxmlformats.org/drawingml/2006/table">
            <a:tbl>
              <a:tblPr>
                <a:noFill/>
                <a:tableStyleId>{5FC7C28E-5235-475D-BFDA-E05B67327FD0}</a:tableStyleId>
              </a:tblPr>
              <a:tblGrid>
                <a:gridCol w="900500"/>
                <a:gridCol w="1593200"/>
                <a:gridCol w="2533275"/>
                <a:gridCol w="3040175"/>
                <a:gridCol w="759750"/>
              </a:tblGrid>
              <a:tr h="47115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Responsible Engineer(s)</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Test Name</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Validation Requirements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Methodology</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Status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02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Colton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Rectifier and Converter Connection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Voltage outputs to set DC voltage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AC voltage to rectifier and measure output DC voltage of converter</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7833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Peter, Colton &amp; Max</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Charge Batteries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Wind-Power is correctly charging the battery bank with appropriate switching maneuvers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Use wind-turbine to output power, measure if battery capacity has gone up</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5402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Peter, Reggie &amp; Max</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Power Output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Battery bank is used to power the load with appropriate switching maneuvers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Measure voltage and current at output when switching battery outputs and determine if power transition is seamless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7833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Peter</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Input/Output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Switch does not drop below 13 V</a:t>
                      </a:r>
                      <a:r>
                        <a:rPr lang="en-US" sz="1000" u="none" cap="none" strike="noStrike"/>
                        <a:t> at output of switch with 14</a:t>
                      </a:r>
                      <a:r>
                        <a:rPr lang="en-US" sz="1000"/>
                        <a:t>.8 V input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Measure voltage </a:t>
                      </a:r>
                      <a:r>
                        <a:rPr lang="en-US" sz="1000"/>
                        <a:t>at output of switch with expected input voltage and current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7833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Peter</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Switch Validation</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switch correctly switches between outputs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signals from microcontroller and test combination of expected inputs/outputs and verify with voltage and current measurements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7833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Maxwell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Battery Capacity Monitor</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System is able to successfully track the capacity of the battery</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Inputing a voltage and current source into the system or by testing with the actual batteries to see if it can accurately track how much charge is left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609005e97c_0_14"/>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Validation Plan</a:t>
            </a:r>
            <a:endParaRPr/>
          </a:p>
        </p:txBody>
      </p:sp>
      <p:graphicFrame>
        <p:nvGraphicFramePr>
          <p:cNvPr id="238" name="Google Shape;238;g1609005e97c_0_14"/>
          <p:cNvGraphicFramePr/>
          <p:nvPr/>
        </p:nvGraphicFramePr>
        <p:xfrm>
          <a:off x="126375" y="1704875"/>
          <a:ext cx="3000000" cy="3000000"/>
        </p:xfrm>
        <a:graphic>
          <a:graphicData uri="http://schemas.openxmlformats.org/drawingml/2006/table">
            <a:tbl>
              <a:tblPr>
                <a:noFill/>
                <a:tableStyleId>{5FC7C28E-5235-475D-BFDA-E05B67327FD0}</a:tableStyleId>
              </a:tblPr>
              <a:tblGrid>
                <a:gridCol w="901525"/>
                <a:gridCol w="1594975"/>
                <a:gridCol w="2536100"/>
                <a:gridCol w="3086475"/>
                <a:gridCol w="717675"/>
              </a:tblGrid>
              <a:tr h="49005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Responsible Engineer(s)</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Test Name</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Validation Requirements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Methodology</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Status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9892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Maxwell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Display Power Generated and Power Usage</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System is able to display the power generated from the Wind Turbine, and the power used by the building</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Similar to the battery capacity portion there needs to be a voltage and current source to test if this portion is working correctly.</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9892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Maxwell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Display Battery Health</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System will be able to calculate the battery health each battery and display this information to the user allowing them to know if they should replace the battery soon or not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Similar to the battery capacity portion there will need to be a current source to replicate the usage and flow of charge through a battery and seeing if it is able to accurately calculate the health of said battery.</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610400">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Maxwell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Website for System Monitoring</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Website is accessible and cleanly displays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US" sz="1000" u="none" cap="none" strike="noStrike"/>
                        <a:t>information about the entire system</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Once other parts of the systems are setup the website should be able to correctly display information to the user</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9892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Maxwell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Output Signal for Switch Controller</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System will have triggers for specific cases of when each battery should be used or charged.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Once connected with the charge and switch controller check that the system is correctly outputting signals to the controller and that the controller is performing the correct result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9892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Full Team</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Full System Test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Wind-Power is used to charge the battery bank, Monitor sends signals to switching circuits, switch controller outputs correct path, battery power is used by inverter and converter to power the load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Charging: Input power from wind turbine and signals from MCU, then measure and compare voltage and current. Discharging: Power laptop charger and phone charger, verify with voltage and current measurements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DLCOE_logo_HWHT.png" id="243" name="Google Shape;243;g150fb8fde24_0_4"/>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244" name="Google Shape;244;g150fb8fde24_0_4"/>
          <p:cNvSpPr txBox="1"/>
          <p:nvPr>
            <p:ph type="ctrTitle"/>
          </p:nvPr>
        </p:nvSpPr>
        <p:spPr>
          <a:xfrm>
            <a:off x="3507800" y="3429000"/>
            <a:ext cx="4678200" cy="91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Arial"/>
              <a:buNone/>
            </a:pPr>
            <a:r>
              <a:rPr lang="en-US" sz="3140"/>
              <a:t>Thank you for listening</a:t>
            </a:r>
            <a:endParaRPr sz="3140"/>
          </a:p>
        </p:txBody>
      </p:sp>
      <p:sp>
        <p:nvSpPr>
          <p:cNvPr id="245" name="Google Shape;245;g150fb8fde24_0_4"/>
          <p:cNvSpPr/>
          <p:nvPr/>
        </p:nvSpPr>
        <p:spPr>
          <a:xfrm>
            <a:off x="0" y="0"/>
            <a:ext cx="6111300" cy="6111300"/>
          </a:xfrm>
          <a:prstGeom prst="diagStripe">
            <a:avLst>
              <a:gd fmla="val 28990" name="adj"/>
            </a:avLst>
          </a:prstGeom>
          <a:blipFill rotWithShape="1">
            <a:blip r:embed="rId4">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6" name="Google Shape;246;g150fb8fde24_0_4"/>
          <p:cNvSpPr txBox="1"/>
          <p:nvPr/>
        </p:nvSpPr>
        <p:spPr>
          <a:xfrm>
            <a:off x="4218800" y="4756175"/>
            <a:ext cx="3256200" cy="66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lt1"/>
              </a:buClr>
              <a:buSzPts val="3240"/>
              <a:buFont typeface="Arial"/>
              <a:buNone/>
            </a:pPr>
            <a:r>
              <a:rPr b="1" i="0" lang="en-US" sz="3140" u="none" cap="none" strike="noStrike">
                <a:solidFill>
                  <a:schemeClr val="lt1"/>
                </a:solidFill>
                <a:latin typeface="Arial"/>
                <a:ea typeface="Arial"/>
                <a:cs typeface="Arial"/>
                <a:sym typeface="Arial"/>
              </a:rPr>
              <a:t>Any 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Block Diagram and Task Partition</a:t>
            </a:r>
            <a:endParaRPr/>
          </a:p>
        </p:txBody>
      </p:sp>
      <p:pic>
        <p:nvPicPr>
          <p:cNvPr id="72" name="Google Shape;72;p4"/>
          <p:cNvPicPr preferRelativeResize="0"/>
          <p:nvPr/>
        </p:nvPicPr>
        <p:blipFill>
          <a:blip r:embed="rId3">
            <a:alphaModFix/>
          </a:blip>
          <a:stretch>
            <a:fillRect/>
          </a:stretch>
        </p:blipFill>
        <p:spPr>
          <a:xfrm>
            <a:off x="0" y="1928625"/>
            <a:ext cx="9144000" cy="46024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15b007747bc_0_1950"/>
          <p:cNvSpPr txBox="1"/>
          <p:nvPr>
            <p:ph type="title"/>
          </p:nvPr>
        </p:nvSpPr>
        <p:spPr>
          <a:xfrm>
            <a:off x="457200" y="10393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Project Timeline</a:t>
            </a:r>
            <a:endParaRPr/>
          </a:p>
        </p:txBody>
      </p:sp>
      <p:grpSp>
        <p:nvGrpSpPr>
          <p:cNvPr id="78" name="Google Shape;78;g15b007747bc_0_1950"/>
          <p:cNvGrpSpPr/>
          <p:nvPr/>
        </p:nvGrpSpPr>
        <p:grpSpPr>
          <a:xfrm>
            <a:off x="7618301" y="2300376"/>
            <a:ext cx="1525524" cy="3643956"/>
            <a:chOff x="3048000" y="2295578"/>
            <a:chExt cx="1524000" cy="2847953"/>
          </a:xfrm>
        </p:grpSpPr>
        <p:grpSp>
          <p:nvGrpSpPr>
            <p:cNvPr id="79" name="Google Shape;79;g15b007747bc_0_1950"/>
            <p:cNvGrpSpPr/>
            <p:nvPr/>
          </p:nvGrpSpPr>
          <p:grpSpPr>
            <a:xfrm>
              <a:off x="3048000" y="2295578"/>
              <a:ext cx="1524000" cy="2847953"/>
              <a:chOff x="0" y="2295575"/>
              <a:chExt cx="1524000" cy="2837455"/>
            </a:xfrm>
          </p:grpSpPr>
          <p:sp>
            <p:nvSpPr>
              <p:cNvPr id="80" name="Google Shape;80;g15b007747bc_0_1950"/>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5b007747bc_0_1950"/>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g15b007747bc_0_1950"/>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5E5E5E"/>
                  </a:solidFill>
                  <a:latin typeface="Roboto"/>
                  <a:ea typeface="Roboto"/>
                  <a:cs typeface="Roboto"/>
                  <a:sym typeface="Roboto"/>
                </a:rPr>
                <a:t>Final report and presentation</a:t>
              </a:r>
              <a:endParaRPr b="1" i="0" sz="1100" u="none" cap="none" strike="noStrike">
                <a:solidFill>
                  <a:srgbClr val="5E5E5E"/>
                </a:solidFill>
                <a:latin typeface="Roboto"/>
                <a:ea typeface="Roboto"/>
                <a:cs typeface="Roboto"/>
                <a:sym typeface="Roboto"/>
              </a:endParaRPr>
            </a:p>
          </p:txBody>
        </p:sp>
        <p:sp>
          <p:nvSpPr>
            <p:cNvPr id="83" name="Google Shape;83;g15b007747bc_0_1950"/>
            <p:cNvSpPr txBox="1"/>
            <p:nvPr/>
          </p:nvSpPr>
          <p:spPr>
            <a:xfrm>
              <a:off x="3224550" y="3568106"/>
              <a:ext cx="1170900" cy="109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Complete final report and prepare for final presentation.</a:t>
              </a:r>
              <a:endParaRPr b="0" i="0" sz="900" u="none" cap="none" strike="noStrike">
                <a:solidFill>
                  <a:srgbClr val="5E5E5E"/>
                </a:solidFill>
                <a:latin typeface="Roboto"/>
                <a:ea typeface="Roboto"/>
                <a:cs typeface="Roboto"/>
                <a:sym typeface="Roboto"/>
              </a:endParaRPr>
            </a:p>
          </p:txBody>
        </p:sp>
        <p:sp>
          <p:nvSpPr>
            <p:cNvPr id="84" name="Google Shape;84;g15b007747bc_0_1950"/>
            <p:cNvSpPr txBox="1"/>
            <p:nvPr/>
          </p:nvSpPr>
          <p:spPr>
            <a:xfrm>
              <a:off x="3224547" y="2441102"/>
              <a:ext cx="11709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Mid November</a:t>
              </a:r>
              <a:endParaRPr b="0" i="0" sz="1000" u="none" cap="none" strike="noStrike">
                <a:solidFill>
                  <a:srgbClr val="5E5E5E"/>
                </a:solidFill>
                <a:latin typeface="Roboto"/>
                <a:ea typeface="Roboto"/>
                <a:cs typeface="Roboto"/>
                <a:sym typeface="Roboto"/>
              </a:endParaRPr>
            </a:p>
          </p:txBody>
        </p:sp>
      </p:grpSp>
      <p:grpSp>
        <p:nvGrpSpPr>
          <p:cNvPr id="85" name="Google Shape;85;g15b007747bc_0_1950"/>
          <p:cNvGrpSpPr/>
          <p:nvPr/>
        </p:nvGrpSpPr>
        <p:grpSpPr>
          <a:xfrm>
            <a:off x="6092776" y="2300373"/>
            <a:ext cx="1525648" cy="3643960"/>
            <a:chOff x="3048000" y="2295575"/>
            <a:chExt cx="1524124" cy="2847956"/>
          </a:xfrm>
        </p:grpSpPr>
        <p:grpSp>
          <p:nvGrpSpPr>
            <p:cNvPr id="86" name="Google Shape;86;g15b007747bc_0_1950"/>
            <p:cNvGrpSpPr/>
            <p:nvPr/>
          </p:nvGrpSpPr>
          <p:grpSpPr>
            <a:xfrm>
              <a:off x="3048000" y="2295578"/>
              <a:ext cx="1524000" cy="2847953"/>
              <a:chOff x="0" y="2295575"/>
              <a:chExt cx="1524000" cy="2837455"/>
            </a:xfrm>
          </p:grpSpPr>
          <p:sp>
            <p:nvSpPr>
              <p:cNvPr id="87" name="Google Shape;87;g15b007747bc_0_1950"/>
              <p:cNvSpPr/>
              <p:nvPr/>
            </p:nvSpPr>
            <p:spPr>
              <a:xfrm>
                <a:off x="0" y="2823930"/>
                <a:ext cx="1524000" cy="2309100"/>
              </a:xfrm>
              <a:prstGeom prst="rect">
                <a:avLst/>
              </a:prstGeom>
              <a:solidFill>
                <a:srgbClr val="F0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5b007747bc_0_1950"/>
              <p:cNvSpPr/>
              <p:nvPr/>
            </p:nvSpPr>
            <p:spPr>
              <a:xfrm>
                <a:off x="0" y="2295575"/>
                <a:ext cx="1524000" cy="53700"/>
              </a:xfrm>
              <a:prstGeom prst="rect">
                <a:avLst/>
              </a:prstGeom>
              <a:solidFill>
                <a:srgbClr val="F0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9" name="Google Shape;89;g15b007747bc_0_195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0" name="Google Shape;90;g15b007747bc_0_1950"/>
            <p:cNvSpPr txBox="1"/>
            <p:nvPr/>
          </p:nvSpPr>
          <p:spPr>
            <a:xfrm>
              <a:off x="3048124" y="3050051"/>
              <a:ext cx="15240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rgbClr val="5E5E5E"/>
                  </a:solidFill>
                  <a:latin typeface="Roboto"/>
                  <a:ea typeface="Roboto"/>
                  <a:cs typeface="Roboto"/>
                  <a:sym typeface="Roboto"/>
                </a:rPr>
                <a:t>Complete Validation</a:t>
              </a:r>
              <a:endParaRPr b="1" i="0" sz="1100" u="none" cap="none" strike="noStrike">
                <a:solidFill>
                  <a:srgbClr val="5E5E5E"/>
                </a:solidFill>
                <a:latin typeface="Roboto"/>
                <a:ea typeface="Roboto"/>
                <a:cs typeface="Roboto"/>
                <a:sym typeface="Roboto"/>
              </a:endParaRPr>
            </a:p>
          </p:txBody>
        </p:sp>
        <p:sp>
          <p:nvSpPr>
            <p:cNvPr id="91" name="Google Shape;91;g15b007747bc_0_1950"/>
            <p:cNvSpPr txBox="1"/>
            <p:nvPr/>
          </p:nvSpPr>
          <p:spPr>
            <a:xfrm>
              <a:off x="3224610" y="3563624"/>
              <a:ext cx="1170900" cy="7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Validation of full system </a:t>
              </a:r>
              <a:endParaRPr b="0" i="0" sz="900" u="none" cap="none" strike="noStrike">
                <a:solidFill>
                  <a:srgbClr val="5E5E5E"/>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5E5E5E"/>
                </a:solidFill>
                <a:latin typeface="Roboto"/>
                <a:ea typeface="Roboto"/>
                <a:cs typeface="Roboto"/>
                <a:sym typeface="Roboto"/>
              </a:endParaRPr>
            </a:p>
          </p:txBody>
        </p:sp>
        <p:sp>
          <p:nvSpPr>
            <p:cNvPr id="92" name="Google Shape;92;g15b007747bc_0_1950"/>
            <p:cNvSpPr txBox="1"/>
            <p:nvPr/>
          </p:nvSpPr>
          <p:spPr>
            <a:xfrm>
              <a:off x="3224547" y="2441102"/>
              <a:ext cx="11457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Early November</a:t>
              </a:r>
              <a:endParaRPr b="0" i="0" sz="1000" u="none" cap="none" strike="noStrike">
                <a:solidFill>
                  <a:srgbClr val="5E5E5E"/>
                </a:solidFill>
                <a:latin typeface="Roboto"/>
                <a:ea typeface="Roboto"/>
                <a:cs typeface="Roboto"/>
                <a:sym typeface="Roboto"/>
              </a:endParaRPr>
            </a:p>
          </p:txBody>
        </p:sp>
      </p:grpSp>
      <p:grpSp>
        <p:nvGrpSpPr>
          <p:cNvPr id="93" name="Google Shape;93;g15b007747bc_0_1950"/>
          <p:cNvGrpSpPr/>
          <p:nvPr/>
        </p:nvGrpSpPr>
        <p:grpSpPr>
          <a:xfrm>
            <a:off x="4567251" y="2300373"/>
            <a:ext cx="1525648" cy="3643960"/>
            <a:chOff x="3048000" y="2295575"/>
            <a:chExt cx="1524124" cy="2847956"/>
          </a:xfrm>
        </p:grpSpPr>
        <p:grpSp>
          <p:nvGrpSpPr>
            <p:cNvPr id="94" name="Google Shape;94;g15b007747bc_0_1950"/>
            <p:cNvGrpSpPr/>
            <p:nvPr/>
          </p:nvGrpSpPr>
          <p:grpSpPr>
            <a:xfrm>
              <a:off x="3048000" y="2295578"/>
              <a:ext cx="1524000" cy="2847953"/>
              <a:chOff x="0" y="2295575"/>
              <a:chExt cx="1524000" cy="2837455"/>
            </a:xfrm>
          </p:grpSpPr>
          <p:sp>
            <p:nvSpPr>
              <p:cNvPr id="95" name="Google Shape;95;g15b007747bc_0_1950"/>
              <p:cNvSpPr/>
              <p:nvPr/>
            </p:nvSpPr>
            <p:spPr>
              <a:xfrm>
                <a:off x="0" y="2823930"/>
                <a:ext cx="1524000" cy="23091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15b007747bc_0_1950"/>
              <p:cNvSpPr/>
              <p:nvPr/>
            </p:nvSpPr>
            <p:spPr>
              <a:xfrm>
                <a:off x="0" y="2295575"/>
                <a:ext cx="1524000" cy="537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7" name="Google Shape;97;g15b007747bc_0_195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8" name="Google Shape;98;g15b007747bc_0_1950"/>
            <p:cNvSpPr txBox="1"/>
            <p:nvPr/>
          </p:nvSpPr>
          <p:spPr>
            <a:xfrm>
              <a:off x="3048124" y="3050051"/>
              <a:ext cx="1524000" cy="95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chemeClr val="lt1"/>
                  </a:solidFill>
                  <a:latin typeface="Roboto"/>
                  <a:ea typeface="Roboto"/>
                  <a:cs typeface="Roboto"/>
                  <a:sym typeface="Roboto"/>
                </a:rPr>
                <a:t>Continue Integration and Validation</a:t>
              </a:r>
              <a:endParaRPr b="1" i="0" sz="11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5E5E5E"/>
                </a:solidFill>
                <a:latin typeface="Roboto"/>
                <a:ea typeface="Roboto"/>
                <a:cs typeface="Roboto"/>
                <a:sym typeface="Roboto"/>
              </a:endParaRPr>
            </a:p>
          </p:txBody>
        </p:sp>
        <p:sp>
          <p:nvSpPr>
            <p:cNvPr id="99" name="Google Shape;99;g15b007747bc_0_1950"/>
            <p:cNvSpPr txBox="1"/>
            <p:nvPr/>
          </p:nvSpPr>
          <p:spPr>
            <a:xfrm>
              <a:off x="3179243" y="3508799"/>
              <a:ext cx="1170900" cy="14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900" u="none" cap="none" strike="noStrike">
                  <a:solidFill>
                    <a:schemeClr val="lt1"/>
                  </a:solidFill>
                  <a:latin typeface="Roboto"/>
                  <a:ea typeface="Roboto"/>
                  <a:cs typeface="Roboto"/>
                  <a:sym typeface="Roboto"/>
                </a:rPr>
                <a:t>Integration of Rectification and Conversion Subsystem with Switch Controller 1</a:t>
              </a:r>
              <a:endParaRPr b="0" i="0" sz="9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5E5E5E"/>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900"/>
                <a:buFont typeface="Arial"/>
                <a:buNone/>
              </a:pPr>
              <a:r>
                <a:rPr b="0" i="0" lang="en-US" sz="900" u="none" cap="none" strike="noStrike">
                  <a:solidFill>
                    <a:schemeClr val="lt1"/>
                  </a:solidFill>
                  <a:latin typeface="Roboto"/>
                  <a:ea typeface="Roboto"/>
                  <a:cs typeface="Roboto"/>
                  <a:sym typeface="Roboto"/>
                </a:rPr>
                <a:t>Integration of Inversion and Conversion Subsystem with Switch Controller 2</a:t>
              </a:r>
              <a:endParaRPr b="0" i="0" sz="900" u="none" cap="none" strike="noStrike">
                <a:solidFill>
                  <a:schemeClr val="lt1"/>
                </a:solidFill>
                <a:latin typeface="Roboto"/>
                <a:ea typeface="Roboto"/>
                <a:cs typeface="Roboto"/>
                <a:sym typeface="Roboto"/>
              </a:endParaRPr>
            </a:p>
          </p:txBody>
        </p:sp>
        <p:sp>
          <p:nvSpPr>
            <p:cNvPr id="100" name="Google Shape;100;g15b007747bc_0_1950"/>
            <p:cNvSpPr txBox="1"/>
            <p:nvPr/>
          </p:nvSpPr>
          <p:spPr>
            <a:xfrm>
              <a:off x="3224547" y="2441102"/>
              <a:ext cx="11709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Late October</a:t>
              </a:r>
              <a:endParaRPr b="0" i="0" sz="1000" u="none" cap="none" strike="noStrike">
                <a:solidFill>
                  <a:srgbClr val="1B786E"/>
                </a:solidFill>
                <a:latin typeface="Roboto"/>
                <a:ea typeface="Roboto"/>
                <a:cs typeface="Roboto"/>
                <a:sym typeface="Roboto"/>
              </a:endParaRPr>
            </a:p>
          </p:txBody>
        </p:sp>
      </p:grpSp>
      <p:grpSp>
        <p:nvGrpSpPr>
          <p:cNvPr id="101" name="Google Shape;101;g15b007747bc_0_1950"/>
          <p:cNvGrpSpPr/>
          <p:nvPr/>
        </p:nvGrpSpPr>
        <p:grpSpPr>
          <a:xfrm>
            <a:off x="3041725" y="2300373"/>
            <a:ext cx="1525525" cy="3643960"/>
            <a:chOff x="3047999" y="2295575"/>
            <a:chExt cx="1524001" cy="2847956"/>
          </a:xfrm>
        </p:grpSpPr>
        <p:grpSp>
          <p:nvGrpSpPr>
            <p:cNvPr id="102" name="Google Shape;102;g15b007747bc_0_1950"/>
            <p:cNvGrpSpPr/>
            <p:nvPr/>
          </p:nvGrpSpPr>
          <p:grpSpPr>
            <a:xfrm>
              <a:off x="3048000" y="2295578"/>
              <a:ext cx="1524000" cy="2847953"/>
              <a:chOff x="0" y="2295575"/>
              <a:chExt cx="1524000" cy="2837455"/>
            </a:xfrm>
          </p:grpSpPr>
          <p:sp>
            <p:nvSpPr>
              <p:cNvPr id="103" name="Google Shape;103;g15b007747bc_0_1950"/>
              <p:cNvSpPr/>
              <p:nvPr/>
            </p:nvSpPr>
            <p:spPr>
              <a:xfrm>
                <a:off x="0" y="2823930"/>
                <a:ext cx="1524000" cy="23091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15b007747bc_0_1950"/>
              <p:cNvSpPr/>
              <p:nvPr/>
            </p:nvSpPr>
            <p:spPr>
              <a:xfrm>
                <a:off x="0" y="2295575"/>
                <a:ext cx="1524000" cy="537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5" name="Google Shape;105;g15b007747bc_0_195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106" name="Google Shape;106;g15b007747bc_0_1950"/>
            <p:cNvSpPr txBox="1"/>
            <p:nvPr/>
          </p:nvSpPr>
          <p:spPr>
            <a:xfrm>
              <a:off x="3047999" y="3050051"/>
              <a:ext cx="1524000" cy="10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chemeClr val="lt1"/>
                  </a:solidFill>
                  <a:latin typeface="Roboto"/>
                  <a:ea typeface="Roboto"/>
                  <a:cs typeface="Roboto"/>
                  <a:sym typeface="Roboto"/>
                </a:rPr>
                <a:t>Continue Integration</a:t>
              </a:r>
              <a:endParaRPr b="1" i="0" sz="1100" u="none" cap="none" strike="noStrike">
                <a:solidFill>
                  <a:schemeClr val="lt1"/>
                </a:solidFill>
                <a:latin typeface="Roboto"/>
                <a:ea typeface="Roboto"/>
                <a:cs typeface="Roboto"/>
                <a:sym typeface="Roboto"/>
              </a:endParaRPr>
            </a:p>
          </p:txBody>
        </p:sp>
        <p:sp>
          <p:nvSpPr>
            <p:cNvPr id="107" name="Google Shape;107;g15b007747bc_0_1950"/>
            <p:cNvSpPr txBox="1"/>
            <p:nvPr/>
          </p:nvSpPr>
          <p:spPr>
            <a:xfrm>
              <a:off x="3206691" y="3542401"/>
              <a:ext cx="1170900" cy="35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All other PCBs should be ordered and ready to integrate.</a:t>
              </a:r>
              <a:endParaRPr b="0" i="0" sz="9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Integrate Switch controllers with monitor subsystem.</a:t>
              </a:r>
              <a:endParaRPr b="0" i="0" sz="9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900"/>
                <a:buFont typeface="Arial"/>
                <a:buNone/>
              </a:pPr>
              <a:r>
                <a:t/>
              </a:r>
              <a:endParaRPr b="0" i="0" sz="900" u="none" cap="none" strike="noStrike">
                <a:solidFill>
                  <a:schemeClr val="lt1"/>
                </a:solidFill>
                <a:latin typeface="Roboto"/>
                <a:ea typeface="Roboto"/>
                <a:cs typeface="Roboto"/>
                <a:sym typeface="Roboto"/>
              </a:endParaRPr>
            </a:p>
          </p:txBody>
        </p:sp>
        <p:sp>
          <p:nvSpPr>
            <p:cNvPr id="108" name="Google Shape;108;g15b007747bc_0_1950"/>
            <p:cNvSpPr txBox="1"/>
            <p:nvPr/>
          </p:nvSpPr>
          <p:spPr>
            <a:xfrm>
              <a:off x="3224547" y="2441102"/>
              <a:ext cx="11352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Early October</a:t>
              </a:r>
              <a:endParaRPr b="0" i="0" sz="1000" u="none" cap="none" strike="noStrike">
                <a:solidFill>
                  <a:srgbClr val="1B786E"/>
                </a:solidFill>
                <a:latin typeface="Roboto"/>
                <a:ea typeface="Roboto"/>
                <a:cs typeface="Roboto"/>
                <a:sym typeface="Roboto"/>
              </a:endParaRPr>
            </a:p>
          </p:txBody>
        </p:sp>
      </p:grpSp>
      <p:grpSp>
        <p:nvGrpSpPr>
          <p:cNvPr id="109" name="Google Shape;109;g15b007747bc_0_1950"/>
          <p:cNvGrpSpPr/>
          <p:nvPr/>
        </p:nvGrpSpPr>
        <p:grpSpPr>
          <a:xfrm>
            <a:off x="1516200" y="2300381"/>
            <a:ext cx="1525524" cy="3643952"/>
            <a:chOff x="1515975" y="2295580"/>
            <a:chExt cx="1525524" cy="2847950"/>
          </a:xfrm>
        </p:grpSpPr>
        <p:sp>
          <p:nvSpPr>
            <p:cNvPr id="110" name="Google Shape;110;g15b007747bc_0_1950"/>
            <p:cNvSpPr/>
            <p:nvPr/>
          </p:nvSpPr>
          <p:spPr>
            <a:xfrm>
              <a:off x="1515975" y="2823930"/>
              <a:ext cx="1525500" cy="2319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15b007747bc_0_1950"/>
            <p:cNvSpPr/>
            <p:nvPr/>
          </p:nvSpPr>
          <p:spPr>
            <a:xfrm>
              <a:off x="1515975" y="2295580"/>
              <a:ext cx="1525500" cy="537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5b007747bc_0_1950"/>
            <p:cNvSpPr txBox="1"/>
            <p:nvPr/>
          </p:nvSpPr>
          <p:spPr>
            <a:xfrm>
              <a:off x="1579900" y="3050050"/>
              <a:ext cx="13917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Begin Integration</a:t>
              </a:r>
              <a:endParaRPr b="1" i="0" sz="1100" u="none" cap="none" strike="noStrike">
                <a:solidFill>
                  <a:schemeClr val="lt1"/>
                </a:solidFill>
                <a:latin typeface="Roboto"/>
                <a:ea typeface="Roboto"/>
                <a:cs typeface="Roboto"/>
                <a:sym typeface="Roboto"/>
              </a:endParaRPr>
            </a:p>
          </p:txBody>
        </p:sp>
        <p:sp>
          <p:nvSpPr>
            <p:cNvPr id="113" name="Google Shape;113;g15b007747bc_0_1950"/>
            <p:cNvSpPr txBox="1"/>
            <p:nvPr/>
          </p:nvSpPr>
          <p:spPr>
            <a:xfrm>
              <a:off x="1697450" y="3575412"/>
              <a:ext cx="1172100" cy="54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All subsystems should be in complete working order with PCBs on the way.</a:t>
              </a:r>
              <a:endParaRPr b="0" i="0" sz="9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1600"/>
                </a:spcAft>
                <a:buClr>
                  <a:schemeClr val="dk1"/>
                </a:buClr>
                <a:buSzPts val="1100"/>
                <a:buFont typeface="Arial"/>
                <a:buNone/>
              </a:pPr>
              <a:r>
                <a:rPr b="0" i="0" lang="en-US" sz="900" u="none" cap="none" strike="noStrike">
                  <a:solidFill>
                    <a:schemeClr val="lt1"/>
                  </a:solidFill>
                  <a:latin typeface="Roboto"/>
                  <a:ea typeface="Roboto"/>
                  <a:cs typeface="Roboto"/>
                  <a:sym typeface="Roboto"/>
                </a:rPr>
                <a:t>Begin integrating rectifier with boost converter.</a:t>
              </a:r>
              <a:endParaRPr b="0" i="0" sz="900" u="none" cap="none" strike="noStrike">
                <a:solidFill>
                  <a:schemeClr val="lt1"/>
                </a:solidFill>
                <a:latin typeface="Roboto"/>
                <a:ea typeface="Roboto"/>
                <a:cs typeface="Roboto"/>
                <a:sym typeface="Roboto"/>
              </a:endParaRPr>
            </a:p>
          </p:txBody>
        </p:sp>
        <p:sp>
          <p:nvSpPr>
            <p:cNvPr id="114" name="Google Shape;114;g15b007747bc_0_1950"/>
            <p:cNvSpPr txBox="1"/>
            <p:nvPr/>
          </p:nvSpPr>
          <p:spPr>
            <a:xfrm>
              <a:off x="1692699" y="2441121"/>
              <a:ext cx="11721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Late September </a:t>
              </a:r>
              <a:endParaRPr b="0" i="0" sz="1000" u="none" cap="none" strike="noStrike">
                <a:solidFill>
                  <a:srgbClr val="1B786E"/>
                </a:solidFill>
                <a:latin typeface="Roboto"/>
                <a:ea typeface="Roboto"/>
                <a:cs typeface="Roboto"/>
                <a:sym typeface="Roboto"/>
              </a:endParaRPr>
            </a:p>
          </p:txBody>
        </p:sp>
        <p:cxnSp>
          <p:nvCxnSpPr>
            <p:cNvPr id="115" name="Google Shape;115;g15b007747bc_0_1950"/>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16" name="Google Shape;116;g15b007747bc_0_1950"/>
          <p:cNvGrpSpPr/>
          <p:nvPr/>
        </p:nvGrpSpPr>
        <p:grpSpPr>
          <a:xfrm>
            <a:off x="200" y="2300381"/>
            <a:ext cx="1525524" cy="3643952"/>
            <a:chOff x="1515975" y="2295580"/>
            <a:chExt cx="1525524" cy="2847950"/>
          </a:xfrm>
        </p:grpSpPr>
        <p:sp>
          <p:nvSpPr>
            <p:cNvPr id="117" name="Google Shape;117;g15b007747bc_0_1950"/>
            <p:cNvSpPr/>
            <p:nvPr/>
          </p:nvSpPr>
          <p:spPr>
            <a:xfrm>
              <a:off x="1515975" y="2823930"/>
              <a:ext cx="1525500" cy="2319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15b007747bc_0_1950"/>
            <p:cNvSpPr/>
            <p:nvPr/>
          </p:nvSpPr>
          <p:spPr>
            <a:xfrm>
              <a:off x="1515975" y="2295580"/>
              <a:ext cx="1525500" cy="537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15b007747bc_0_1950"/>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Refine Subsystems </a:t>
              </a:r>
              <a:endParaRPr b="1" i="0" sz="1100" u="none" cap="none" strike="noStrike">
                <a:solidFill>
                  <a:srgbClr val="FFFFFF"/>
                </a:solidFill>
                <a:latin typeface="Roboto"/>
                <a:ea typeface="Roboto"/>
                <a:cs typeface="Roboto"/>
                <a:sym typeface="Roboto"/>
              </a:endParaRPr>
            </a:p>
          </p:txBody>
        </p:sp>
        <p:sp>
          <p:nvSpPr>
            <p:cNvPr id="120" name="Google Shape;120;g15b007747bc_0_1950"/>
            <p:cNvSpPr txBox="1"/>
            <p:nvPr/>
          </p:nvSpPr>
          <p:spPr>
            <a:xfrm>
              <a:off x="1692677" y="3559260"/>
              <a:ext cx="1172100" cy="109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Ensure subsystems are in a working state and simulations are done. </a:t>
              </a:r>
              <a:endParaRPr b="0" i="0" sz="9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900"/>
                <a:buFont typeface="Arial"/>
                <a:buNone/>
              </a:pPr>
              <a:r>
                <a:rPr b="0" i="0" lang="en-US" sz="900" u="none" cap="none" strike="noStrike">
                  <a:solidFill>
                    <a:schemeClr val="lt1"/>
                  </a:solidFill>
                  <a:latin typeface="Roboto"/>
                  <a:ea typeface="Roboto"/>
                  <a:cs typeface="Roboto"/>
                  <a:sym typeface="Roboto"/>
                </a:rPr>
                <a:t>Resolve any subsystem issues left over from the previous semester.</a:t>
              </a:r>
              <a:r>
                <a:rPr b="0" i="0" lang="en-US" sz="800" u="none" cap="none" strike="noStrike">
                  <a:solidFill>
                    <a:srgbClr val="FFFFFF"/>
                  </a:solidFill>
                  <a:latin typeface="Roboto"/>
                  <a:ea typeface="Roboto"/>
                  <a:cs typeface="Roboto"/>
                  <a:sym typeface="Roboto"/>
                </a:rPr>
                <a:t> </a:t>
              </a:r>
              <a:endParaRPr b="0" i="0" sz="800" u="none" cap="none" strike="noStrike">
                <a:solidFill>
                  <a:srgbClr val="FFFFFF"/>
                </a:solidFill>
                <a:latin typeface="Roboto"/>
                <a:ea typeface="Roboto"/>
                <a:cs typeface="Roboto"/>
                <a:sym typeface="Roboto"/>
              </a:endParaRPr>
            </a:p>
          </p:txBody>
        </p:sp>
        <p:sp>
          <p:nvSpPr>
            <p:cNvPr id="121" name="Google Shape;121;g15b007747bc_0_1950"/>
            <p:cNvSpPr txBox="1"/>
            <p:nvPr/>
          </p:nvSpPr>
          <p:spPr>
            <a:xfrm>
              <a:off x="1692700" y="2441115"/>
              <a:ext cx="12741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Early September</a:t>
              </a:r>
              <a:endParaRPr b="0" i="0" sz="1000" u="none" cap="none" strike="noStrike">
                <a:solidFill>
                  <a:srgbClr val="1B786E"/>
                </a:solidFill>
                <a:latin typeface="Roboto"/>
                <a:ea typeface="Roboto"/>
                <a:cs typeface="Roboto"/>
                <a:sym typeface="Roboto"/>
              </a:endParaRPr>
            </a:p>
          </p:txBody>
        </p:sp>
        <p:cxnSp>
          <p:nvCxnSpPr>
            <p:cNvPr id="122" name="Google Shape;122;g15b007747bc_0_1950"/>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sp>
        <p:nvSpPr>
          <p:cNvPr id="123" name="Google Shape;123;g15b007747bc_0_1950"/>
          <p:cNvSpPr/>
          <p:nvPr/>
        </p:nvSpPr>
        <p:spPr>
          <a:xfrm>
            <a:off x="457200" y="6206125"/>
            <a:ext cx="1525800" cy="408600"/>
          </a:xfrm>
          <a:prstGeom prst="rect">
            <a:avLst/>
          </a:prstGeom>
          <a:solidFill>
            <a:srgbClr val="1B78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a:ea typeface="Roboto"/>
                <a:cs typeface="Roboto"/>
                <a:sym typeface="Roboto"/>
              </a:rPr>
              <a:t>Done</a:t>
            </a:r>
            <a:endParaRPr b="1" i="0" sz="1400" u="none" cap="none" strike="noStrike">
              <a:solidFill>
                <a:schemeClr val="lt1"/>
              </a:solidFill>
              <a:latin typeface="Roboto"/>
              <a:ea typeface="Roboto"/>
              <a:cs typeface="Roboto"/>
              <a:sym typeface="Roboto"/>
            </a:endParaRPr>
          </a:p>
        </p:txBody>
      </p:sp>
      <p:sp>
        <p:nvSpPr>
          <p:cNvPr id="124" name="Google Shape;124;g15b007747bc_0_1950"/>
          <p:cNvSpPr/>
          <p:nvPr/>
        </p:nvSpPr>
        <p:spPr>
          <a:xfrm>
            <a:off x="2690750" y="6206125"/>
            <a:ext cx="1525800" cy="408600"/>
          </a:xfrm>
          <a:prstGeom prst="rect">
            <a:avLst/>
          </a:prstGeom>
          <a:solidFill>
            <a:srgbClr val="F0F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Roboto"/>
                <a:ea typeface="Roboto"/>
                <a:cs typeface="Roboto"/>
                <a:sym typeface="Roboto"/>
              </a:rPr>
              <a:t>In Progress</a:t>
            </a:r>
            <a:endParaRPr b="1" i="0" sz="1400" u="none" cap="none" strike="noStrike">
              <a:solidFill>
                <a:schemeClr val="dk1"/>
              </a:solidFill>
              <a:latin typeface="Roboto"/>
              <a:ea typeface="Roboto"/>
              <a:cs typeface="Roboto"/>
              <a:sym typeface="Roboto"/>
            </a:endParaRPr>
          </a:p>
        </p:txBody>
      </p:sp>
      <p:sp>
        <p:nvSpPr>
          <p:cNvPr id="125" name="Google Shape;125;g15b007747bc_0_1950"/>
          <p:cNvSpPr/>
          <p:nvPr/>
        </p:nvSpPr>
        <p:spPr>
          <a:xfrm>
            <a:off x="7160975" y="6206125"/>
            <a:ext cx="1525800" cy="4086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Roboto"/>
                <a:ea typeface="Roboto"/>
                <a:cs typeface="Roboto"/>
                <a:sym typeface="Roboto"/>
              </a:rPr>
              <a:t>Not Started</a:t>
            </a:r>
            <a:endParaRPr b="1" i="0" sz="1400" u="none" cap="none" strike="noStrike">
              <a:solidFill>
                <a:schemeClr val="dk1"/>
              </a:solidFill>
              <a:latin typeface="Roboto"/>
              <a:ea typeface="Roboto"/>
              <a:cs typeface="Roboto"/>
              <a:sym typeface="Roboto"/>
            </a:endParaRPr>
          </a:p>
        </p:txBody>
      </p:sp>
      <p:sp>
        <p:nvSpPr>
          <p:cNvPr id="126" name="Google Shape;126;g15b007747bc_0_1950"/>
          <p:cNvSpPr/>
          <p:nvPr/>
        </p:nvSpPr>
        <p:spPr>
          <a:xfrm>
            <a:off x="4924325" y="6206125"/>
            <a:ext cx="1525800" cy="408600"/>
          </a:xfrm>
          <a:prstGeom prst="rect">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Roboto"/>
                <a:ea typeface="Roboto"/>
                <a:cs typeface="Roboto"/>
                <a:sym typeface="Roboto"/>
              </a:rPr>
              <a:t>Behind Schedule</a:t>
            </a:r>
            <a:endParaRPr b="1" i="0" sz="1400" u="none" cap="none" strike="noStrike">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1e8dc1184d_0_0"/>
          <p:cNvSpPr txBox="1"/>
          <p:nvPr>
            <p:ph type="title"/>
          </p:nvPr>
        </p:nvSpPr>
        <p:spPr>
          <a:xfrm>
            <a:off x="457200" y="99982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Rectification and Conversion Subsystem</a:t>
            </a:r>
            <a:endParaRPr/>
          </a:p>
          <a:p>
            <a:pPr indent="0" lvl="0" marL="0" rtl="0" algn="ctr">
              <a:lnSpc>
                <a:spcPct val="100000"/>
              </a:lnSpc>
              <a:spcBef>
                <a:spcPts val="0"/>
              </a:spcBef>
              <a:spcAft>
                <a:spcPts val="0"/>
              </a:spcAft>
              <a:buSzPts val="3200"/>
              <a:buNone/>
            </a:pPr>
            <a:r>
              <a:rPr lang="en-US" sz="1900"/>
              <a:t>Owner: Colton Boos</a:t>
            </a:r>
            <a:endParaRPr sz="1900"/>
          </a:p>
        </p:txBody>
      </p:sp>
      <p:graphicFrame>
        <p:nvGraphicFramePr>
          <p:cNvPr id="132" name="Google Shape;132;g11e8dc1184d_0_0"/>
          <p:cNvGraphicFramePr/>
          <p:nvPr/>
        </p:nvGraphicFramePr>
        <p:xfrm>
          <a:off x="710750" y="2174700"/>
          <a:ext cx="3000000" cy="3000000"/>
        </p:xfrm>
        <a:graphic>
          <a:graphicData uri="http://schemas.openxmlformats.org/drawingml/2006/table">
            <a:tbl>
              <a:tblPr>
                <a:noFill/>
                <a:tableStyleId>{F4E70B78-3E9E-48A1-85FA-665406D82EE1}</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FF0000"/>
                          </a:solidFill>
                        </a:rPr>
                        <a:t>1</a:t>
                      </a:r>
                      <a:r>
                        <a:rPr lang="en-US" sz="2000">
                          <a:solidFill>
                            <a:srgbClr val="FF0000"/>
                          </a:solidFill>
                        </a:rPr>
                        <a:t>5</a:t>
                      </a:r>
                      <a:r>
                        <a:rPr lang="en-US" sz="2000" u="none" cap="none" strike="noStrike">
                          <a:solidFill>
                            <a:srgbClr val="FF0000"/>
                          </a:solidFill>
                        </a:rPr>
                        <a:t>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marR="0" rtl="0" algn="l">
                        <a:lnSpc>
                          <a:spcPct val="100000"/>
                        </a:lnSpc>
                        <a:spcBef>
                          <a:spcPts val="1000"/>
                        </a:spcBef>
                        <a:spcAft>
                          <a:spcPts val="0"/>
                        </a:spcAft>
                        <a:buClr>
                          <a:srgbClr val="000000"/>
                        </a:buClr>
                        <a:buSzPts val="2000"/>
                        <a:buFont typeface="Arial"/>
                        <a:buChar char="●"/>
                      </a:pPr>
                      <a:r>
                        <a:rPr lang="en-US" sz="2000"/>
                        <a:t>Finished validating rectifier with AC power supply</a:t>
                      </a:r>
                      <a:endParaRPr sz="2000"/>
                    </a:p>
                    <a:p>
                      <a:pPr indent="-355600" lvl="0" marL="457200" marR="0" rtl="0" algn="l">
                        <a:lnSpc>
                          <a:spcPct val="100000"/>
                        </a:lnSpc>
                        <a:spcBef>
                          <a:spcPts val="1000"/>
                        </a:spcBef>
                        <a:spcAft>
                          <a:spcPts val="0"/>
                        </a:spcAft>
                        <a:buSzPts val="2000"/>
                        <a:buChar char="●"/>
                      </a:pPr>
                      <a:r>
                        <a:rPr lang="en-US" sz="2000"/>
                        <a:t>Charged battery with 0.5A </a:t>
                      </a:r>
                      <a:r>
                        <a:rPr lang="en-US" sz="2000"/>
                        <a:t>continuously</a:t>
                      </a:r>
                      <a:r>
                        <a:rPr lang="en-US" sz="2000"/>
                        <a:t> with various AC input voltages to rectifier</a:t>
                      </a:r>
                      <a:endParaRPr sz="2000"/>
                    </a:p>
                  </a:txBody>
                  <a:tcPr marT="91425" marB="91425" marR="91425" marL="91425"/>
                </a:tc>
                <a:tc>
                  <a:txBody>
                    <a:bodyPr/>
                    <a:lstStyle/>
                    <a:p>
                      <a:pPr indent="-355600" lvl="0" marL="457200" marR="0" rtl="0" algn="l">
                        <a:lnSpc>
                          <a:spcPct val="100000"/>
                        </a:lnSpc>
                        <a:spcBef>
                          <a:spcPts val="1000"/>
                        </a:spcBef>
                        <a:spcAft>
                          <a:spcPts val="0"/>
                        </a:spcAft>
                        <a:buClr>
                          <a:schemeClr val="dk1"/>
                        </a:buClr>
                        <a:buSzPts val="2000"/>
                        <a:buChar char="●"/>
                      </a:pPr>
                      <a:r>
                        <a:rPr lang="en-US" sz="2000">
                          <a:solidFill>
                            <a:schemeClr val="dk1"/>
                          </a:solidFill>
                        </a:rPr>
                        <a:t>Not using wind turbine anymore</a:t>
                      </a:r>
                      <a:endParaRPr sz="2000">
                        <a:solidFill>
                          <a:schemeClr val="dk1"/>
                        </a:solidFill>
                      </a:endParaRPr>
                    </a:p>
                    <a:p>
                      <a:pPr indent="-355600" lvl="0" marL="457200" marR="0" rtl="0" algn="l">
                        <a:lnSpc>
                          <a:spcPct val="100000"/>
                        </a:lnSpc>
                        <a:spcBef>
                          <a:spcPts val="1000"/>
                        </a:spcBef>
                        <a:spcAft>
                          <a:spcPts val="0"/>
                        </a:spcAft>
                        <a:buClr>
                          <a:schemeClr val="dk1"/>
                        </a:buClr>
                        <a:buSzPts val="2000"/>
                        <a:buChar char="●"/>
                      </a:pPr>
                      <a:r>
                        <a:rPr lang="en-US" sz="2000">
                          <a:solidFill>
                            <a:schemeClr val="dk1"/>
                          </a:solidFill>
                        </a:rPr>
                        <a:t>Finalize validations for real </a:t>
                      </a:r>
                      <a:r>
                        <a:rPr lang="en-US" sz="2000">
                          <a:solidFill>
                            <a:schemeClr val="dk1"/>
                          </a:solidFill>
                        </a:rPr>
                        <a:t>scenarios </a:t>
                      </a:r>
                      <a:endParaRPr sz="2000">
                        <a:solidFill>
                          <a:schemeClr val="dk1"/>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79fe35cf3e_0_0"/>
          <p:cNvSpPr txBox="1"/>
          <p:nvPr>
            <p:ph type="title"/>
          </p:nvPr>
        </p:nvSpPr>
        <p:spPr>
          <a:xfrm>
            <a:off x="457200" y="99982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Rectification and Conversion Subsystem</a:t>
            </a:r>
            <a:endParaRPr/>
          </a:p>
          <a:p>
            <a:pPr indent="0" lvl="0" marL="0" rtl="0" algn="ctr">
              <a:lnSpc>
                <a:spcPct val="100000"/>
              </a:lnSpc>
              <a:spcBef>
                <a:spcPts val="0"/>
              </a:spcBef>
              <a:spcAft>
                <a:spcPts val="0"/>
              </a:spcAft>
              <a:buSzPts val="3200"/>
              <a:buNone/>
            </a:pPr>
            <a:r>
              <a:rPr lang="en-US" sz="1900"/>
              <a:t>Owner: Colton Boos</a:t>
            </a:r>
            <a:endParaRPr sz="1900"/>
          </a:p>
        </p:txBody>
      </p:sp>
      <p:pic>
        <p:nvPicPr>
          <p:cNvPr id="138" name="Google Shape;138;g179fe35cf3e_0_0"/>
          <p:cNvPicPr preferRelativeResize="0"/>
          <p:nvPr/>
        </p:nvPicPr>
        <p:blipFill>
          <a:blip r:embed="rId3">
            <a:alphaModFix/>
          </a:blip>
          <a:stretch>
            <a:fillRect/>
          </a:stretch>
        </p:blipFill>
        <p:spPr>
          <a:xfrm>
            <a:off x="0" y="2248599"/>
            <a:ext cx="5410695" cy="4471276"/>
          </a:xfrm>
          <a:prstGeom prst="rect">
            <a:avLst/>
          </a:prstGeom>
          <a:noFill/>
          <a:ln>
            <a:noFill/>
          </a:ln>
        </p:spPr>
      </p:pic>
      <p:sp>
        <p:nvSpPr>
          <p:cNvPr id="139" name="Google Shape;139;g179fe35cf3e_0_0"/>
          <p:cNvSpPr txBox="1"/>
          <p:nvPr/>
        </p:nvSpPr>
        <p:spPr>
          <a:xfrm>
            <a:off x="5529275" y="2328875"/>
            <a:ext cx="3528900" cy="4084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Rectifier is designed for 3-phase power</a:t>
            </a:r>
            <a:endParaRPr sz="2000"/>
          </a:p>
          <a:p>
            <a:pPr indent="-355600" lvl="0" marL="457200" rtl="0" algn="l">
              <a:spcBef>
                <a:spcPts val="1000"/>
              </a:spcBef>
              <a:spcAft>
                <a:spcPts val="0"/>
              </a:spcAft>
              <a:buSzPts val="2000"/>
              <a:buChar char="●"/>
            </a:pPr>
            <a:r>
              <a:rPr lang="en-US" sz="2000"/>
              <a:t>AC power supply</a:t>
            </a:r>
            <a:r>
              <a:rPr lang="en-US" sz="2000"/>
              <a:t> can be used as</a:t>
            </a:r>
            <a:r>
              <a:rPr lang="en-US" sz="2000"/>
              <a:t> 2-phase</a:t>
            </a:r>
            <a:endParaRPr sz="2000"/>
          </a:p>
          <a:p>
            <a:pPr indent="-355600" lvl="0" marL="457200" rtl="0" algn="l">
              <a:spcBef>
                <a:spcPts val="1000"/>
              </a:spcBef>
              <a:spcAft>
                <a:spcPts val="0"/>
              </a:spcAft>
              <a:buSzPts val="2000"/>
              <a:buChar char="●"/>
            </a:pPr>
            <a:r>
              <a:rPr lang="en-US" sz="2000"/>
              <a:t>Slightly less efficient but still checks off </a:t>
            </a:r>
            <a:r>
              <a:rPr lang="en-US" sz="2000"/>
              <a:t>original</a:t>
            </a:r>
            <a:r>
              <a:rPr lang="en-US" sz="2000"/>
              <a:t> validation </a:t>
            </a:r>
            <a:endParaRPr sz="2000"/>
          </a:p>
          <a:p>
            <a:pPr indent="-355600" lvl="1" marL="914400" rtl="0" algn="l">
              <a:spcBef>
                <a:spcPts val="1000"/>
              </a:spcBef>
              <a:spcAft>
                <a:spcPts val="0"/>
              </a:spcAft>
              <a:buSzPts val="2000"/>
              <a:buChar char="○"/>
            </a:pPr>
            <a:r>
              <a:rPr lang="en-US" sz="2000"/>
              <a:t>i.e. less </a:t>
            </a:r>
            <a:r>
              <a:rPr lang="en-US" sz="2000"/>
              <a:t>than</a:t>
            </a:r>
            <a:r>
              <a:rPr lang="en-US" sz="2000"/>
              <a:t> </a:t>
            </a:r>
            <a:r>
              <a:rPr lang="en-US" sz="2000"/>
              <a:t>100 mV</a:t>
            </a:r>
            <a:r>
              <a:rPr lang="en-US" sz="2000"/>
              <a:t> voltage ripple</a:t>
            </a:r>
            <a:endParaRPr sz="2000"/>
          </a:p>
          <a:p>
            <a:pPr indent="-355600" lvl="1" marL="914400" rtl="0" algn="l">
              <a:spcBef>
                <a:spcPts val="1000"/>
              </a:spcBef>
              <a:spcAft>
                <a:spcPts val="1000"/>
              </a:spcAft>
              <a:buSzPts val="2000"/>
              <a:buChar char="○"/>
            </a:pPr>
            <a:r>
              <a:rPr lang="en-US" sz="2000"/>
              <a:t>Measured average of 30 mV ripple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7a7920c51c_0_1"/>
          <p:cNvSpPr txBox="1"/>
          <p:nvPr>
            <p:ph type="title"/>
          </p:nvPr>
        </p:nvSpPr>
        <p:spPr>
          <a:xfrm>
            <a:off x="457200" y="99982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Rectification and Conversion Subsystem</a:t>
            </a:r>
            <a:endParaRPr/>
          </a:p>
          <a:p>
            <a:pPr indent="0" lvl="0" marL="0" rtl="0" algn="ctr">
              <a:lnSpc>
                <a:spcPct val="100000"/>
              </a:lnSpc>
              <a:spcBef>
                <a:spcPts val="0"/>
              </a:spcBef>
              <a:spcAft>
                <a:spcPts val="0"/>
              </a:spcAft>
              <a:buSzPts val="3200"/>
              <a:buNone/>
            </a:pPr>
            <a:r>
              <a:rPr lang="en-US" sz="1900"/>
              <a:t>Owner: Colton Boos</a:t>
            </a:r>
            <a:endParaRPr sz="1900"/>
          </a:p>
        </p:txBody>
      </p:sp>
      <p:pic>
        <p:nvPicPr>
          <p:cNvPr id="145" name="Google Shape;145;g17a7920c51c_0_1"/>
          <p:cNvPicPr preferRelativeResize="0"/>
          <p:nvPr/>
        </p:nvPicPr>
        <p:blipFill>
          <a:blip r:embed="rId3">
            <a:alphaModFix/>
          </a:blip>
          <a:stretch>
            <a:fillRect/>
          </a:stretch>
        </p:blipFill>
        <p:spPr>
          <a:xfrm>
            <a:off x="0" y="2220049"/>
            <a:ext cx="5410695" cy="4471276"/>
          </a:xfrm>
          <a:prstGeom prst="rect">
            <a:avLst/>
          </a:prstGeom>
          <a:noFill/>
          <a:ln>
            <a:noFill/>
          </a:ln>
        </p:spPr>
      </p:pic>
      <p:sp>
        <p:nvSpPr>
          <p:cNvPr id="146" name="Google Shape;146;g17a7920c51c_0_1"/>
          <p:cNvSpPr txBox="1"/>
          <p:nvPr/>
        </p:nvSpPr>
        <p:spPr>
          <a:xfrm>
            <a:off x="5618525" y="3683488"/>
            <a:ext cx="3314700" cy="1544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Output of the rectifier goes into the converter</a:t>
            </a:r>
            <a:endParaRPr sz="2000"/>
          </a:p>
          <a:p>
            <a:pPr indent="-355600" lvl="0" marL="457200" rtl="0" algn="l">
              <a:spcBef>
                <a:spcPts val="1000"/>
              </a:spcBef>
              <a:spcAft>
                <a:spcPts val="1000"/>
              </a:spcAft>
              <a:buSzPts val="2000"/>
              <a:buChar char="●"/>
            </a:pPr>
            <a:r>
              <a:rPr lang="en-US" sz="2000"/>
              <a:t>Converter turns on with an AC input of 7 Vrms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50097236e2_0_2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Switch Controller Subsystem</a:t>
            </a:r>
            <a:endParaRPr/>
          </a:p>
          <a:p>
            <a:pPr indent="0" lvl="0" marL="0" rtl="0" algn="ctr">
              <a:lnSpc>
                <a:spcPct val="100000"/>
              </a:lnSpc>
              <a:spcBef>
                <a:spcPts val="0"/>
              </a:spcBef>
              <a:spcAft>
                <a:spcPts val="0"/>
              </a:spcAft>
              <a:buSzPts val="3200"/>
              <a:buNone/>
            </a:pPr>
            <a:r>
              <a:rPr lang="en-US" sz="1900"/>
              <a:t>Owner: Peter Zha</a:t>
            </a:r>
            <a:endParaRPr sz="1900"/>
          </a:p>
        </p:txBody>
      </p:sp>
      <p:graphicFrame>
        <p:nvGraphicFramePr>
          <p:cNvPr id="152" name="Google Shape;152;g150097236e2_0_29"/>
          <p:cNvGraphicFramePr/>
          <p:nvPr/>
        </p:nvGraphicFramePr>
        <p:xfrm>
          <a:off x="710750" y="2174700"/>
          <a:ext cx="3000000" cy="3000000"/>
        </p:xfrm>
        <a:graphic>
          <a:graphicData uri="http://schemas.openxmlformats.org/drawingml/2006/table">
            <a:tbl>
              <a:tblPr>
                <a:noFill/>
                <a:tableStyleId>{F4E70B78-3E9E-48A1-85FA-665406D82EE1}</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FF0000"/>
                          </a:solidFill>
                        </a:rPr>
                        <a:t>1</a:t>
                      </a:r>
                      <a:r>
                        <a:rPr lang="en-US" sz="2000">
                          <a:solidFill>
                            <a:srgbClr val="FF0000"/>
                          </a:solidFill>
                        </a:rPr>
                        <a:t>2</a:t>
                      </a:r>
                      <a:r>
                        <a:rPr lang="en-US" sz="2000" u="none" cap="none" strike="noStrike">
                          <a:solidFill>
                            <a:srgbClr val="FF0000"/>
                          </a:solidFill>
                        </a:rPr>
                        <a:t>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t>Completed Validation of power transfer of PCBs</a:t>
                      </a:r>
                      <a:endParaRPr sz="2000" u="none" cap="none" strike="noStrike"/>
                    </a:p>
                    <a:p>
                      <a:pPr indent="-355600" lvl="0" marL="457200" marR="0" rtl="0" algn="l">
                        <a:lnSpc>
                          <a:spcPct val="100000"/>
                        </a:lnSpc>
                        <a:spcBef>
                          <a:spcPts val="1000"/>
                        </a:spcBef>
                        <a:spcAft>
                          <a:spcPts val="0"/>
                        </a:spcAft>
                        <a:buClr>
                          <a:srgbClr val="000000"/>
                        </a:buClr>
                        <a:buSzPts val="2000"/>
                        <a:buFont typeface="Arial"/>
                        <a:buChar char="●"/>
                      </a:pPr>
                      <a:r>
                        <a:rPr lang="en-US" sz="2000"/>
                        <a:t>Switch 1 Validation with Rectifier and Converter</a:t>
                      </a:r>
                      <a:endParaRPr sz="2000"/>
                    </a:p>
                    <a:p>
                      <a:pPr indent="-355600" lvl="0" marL="457200" marR="0" rtl="0" algn="l">
                        <a:lnSpc>
                          <a:spcPct val="100000"/>
                        </a:lnSpc>
                        <a:spcBef>
                          <a:spcPts val="1000"/>
                        </a:spcBef>
                        <a:spcAft>
                          <a:spcPts val="0"/>
                        </a:spcAft>
                        <a:buSzPts val="2000"/>
                        <a:buChar char="●"/>
                      </a:pPr>
                      <a:r>
                        <a:rPr lang="en-US" sz="2000"/>
                        <a:t>Switch 2 integrated with Inverter and Converter</a:t>
                      </a:r>
                      <a:endParaRPr sz="2000"/>
                    </a:p>
                  </a:txBody>
                  <a:tcPr marT="91425" marB="91425" marR="91425" marL="91425"/>
                </a:tc>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u="none" cap="none" strike="noStrike"/>
                        <a:t>N</a:t>
                      </a:r>
                      <a:r>
                        <a:rPr lang="en-US" sz="2000"/>
                        <a:t>eed to validate with Monitor Subsystem</a:t>
                      </a:r>
                      <a:endParaRPr sz="2000"/>
                    </a:p>
                    <a:p>
                      <a:pPr indent="-355600" lvl="0" marL="457200" marR="0" rtl="0" algn="l">
                        <a:lnSpc>
                          <a:spcPct val="100000"/>
                        </a:lnSpc>
                        <a:spcBef>
                          <a:spcPts val="1000"/>
                        </a:spcBef>
                        <a:spcAft>
                          <a:spcPts val="1000"/>
                        </a:spcAft>
                        <a:buSzPts val="2000"/>
                        <a:buChar char="●"/>
                      </a:pPr>
                      <a:r>
                        <a:rPr lang="en-US" sz="2000"/>
                        <a:t>Side effort: design housing for all system components</a:t>
                      </a:r>
                      <a:endParaRPr sz="20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50097236e2_0_4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Switch Controller Subsystem</a:t>
            </a:r>
            <a:endParaRPr/>
          </a:p>
          <a:p>
            <a:pPr indent="0" lvl="0" marL="0" rtl="0" algn="ctr">
              <a:lnSpc>
                <a:spcPct val="100000"/>
              </a:lnSpc>
              <a:spcBef>
                <a:spcPts val="0"/>
              </a:spcBef>
              <a:spcAft>
                <a:spcPts val="0"/>
              </a:spcAft>
              <a:buSzPts val="3200"/>
              <a:buNone/>
            </a:pPr>
            <a:r>
              <a:rPr lang="en-US" sz="1900"/>
              <a:t>Owner: Peter Zha</a:t>
            </a:r>
            <a:endParaRPr sz="1900"/>
          </a:p>
        </p:txBody>
      </p:sp>
      <p:sp>
        <p:nvSpPr>
          <p:cNvPr id="158" name="Google Shape;158;g150097236e2_0_49"/>
          <p:cNvSpPr txBox="1"/>
          <p:nvPr/>
        </p:nvSpPr>
        <p:spPr>
          <a:xfrm>
            <a:off x="2869638" y="5879675"/>
            <a:ext cx="3404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Voltage Drop Across Switch </a:t>
            </a:r>
            <a:r>
              <a:rPr lang="en-US" sz="1800">
                <a:solidFill>
                  <a:schemeClr val="dk1"/>
                </a:solidFill>
              </a:rPr>
              <a:t>2</a:t>
            </a:r>
            <a:endParaRPr b="0" i="0" sz="1800" u="none" cap="none" strike="noStrike">
              <a:solidFill>
                <a:schemeClr val="dk1"/>
              </a:solidFill>
              <a:latin typeface="Arial"/>
              <a:ea typeface="Arial"/>
              <a:cs typeface="Arial"/>
              <a:sym typeface="Arial"/>
            </a:endParaRPr>
          </a:p>
        </p:txBody>
      </p:sp>
      <p:pic>
        <p:nvPicPr>
          <p:cNvPr id="159" name="Google Shape;159;g150097236e2_0_49"/>
          <p:cNvPicPr preferRelativeResize="0"/>
          <p:nvPr/>
        </p:nvPicPr>
        <p:blipFill>
          <a:blip r:embed="rId3">
            <a:alphaModFix/>
          </a:blip>
          <a:stretch>
            <a:fillRect/>
          </a:stretch>
        </p:blipFill>
        <p:spPr>
          <a:xfrm>
            <a:off x="1571786" y="2131275"/>
            <a:ext cx="6000415" cy="3606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